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9" r:id="rId3"/>
    <p:sldId id="329" r:id="rId4"/>
    <p:sldId id="257" r:id="rId5"/>
    <p:sldId id="331" r:id="rId6"/>
    <p:sldId id="330" r:id="rId7"/>
    <p:sldId id="278" r:id="rId8"/>
    <p:sldId id="279" r:id="rId9"/>
    <p:sldId id="280" r:id="rId10"/>
    <p:sldId id="261" r:id="rId11"/>
    <p:sldId id="335" r:id="rId12"/>
    <p:sldId id="336" r:id="rId13"/>
    <p:sldId id="337" r:id="rId14"/>
    <p:sldId id="338" r:id="rId15"/>
    <p:sldId id="339" r:id="rId16"/>
    <p:sldId id="353" r:id="rId17"/>
    <p:sldId id="354" r:id="rId18"/>
    <p:sldId id="355" r:id="rId19"/>
    <p:sldId id="35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266" r:id="rId28"/>
    <p:sldId id="365" r:id="rId29"/>
    <p:sldId id="366" r:id="rId30"/>
    <p:sldId id="267" r:id="rId31"/>
    <p:sldId id="268" r:id="rId32"/>
    <p:sldId id="269" r:id="rId33"/>
    <p:sldId id="270" r:id="rId34"/>
    <p:sldId id="271" r:id="rId35"/>
    <p:sldId id="273" r:id="rId36"/>
    <p:sldId id="274" r:id="rId37"/>
    <p:sldId id="275" r:id="rId38"/>
    <p:sldId id="276" r:id="rId39"/>
    <p:sldId id="352" r:id="rId40"/>
    <p:sldId id="333" r:id="rId4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G" initials="LG" lastIdx="1" clrIdx="0">
    <p:extLst>
      <p:ext uri="{19B8F6BF-5375-455C-9EA6-DF929625EA0E}">
        <p15:presenceInfo xmlns:p15="http://schemas.microsoft.com/office/powerpoint/2012/main" userId="6d70bc116c98bb1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18" autoAdjust="0"/>
    <p:restoredTop sz="94660"/>
  </p:normalViewPr>
  <p:slideViewPr>
    <p:cSldViewPr snapToGrid="0">
      <p:cViewPr varScale="1">
        <p:scale>
          <a:sx n="43" d="100"/>
          <a:sy n="43" d="100"/>
        </p:scale>
        <p:origin x="78" y="16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78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0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85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64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05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231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86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55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9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89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4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7C4FF-BC40-4C72-92A3-6E9715195380}" type="datetimeFigureOut">
              <a:rPr lang="ru-RU" smtClean="0"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1DB-21C6-462F-9F8F-991E452562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17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931653" y="652862"/>
            <a:ext cx="10699281" cy="203132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sz="5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7200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72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15728" y="5183708"/>
            <a:ext cx="90489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Гусев Леонид Евгеньевич,  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инструктор по физической культуре 1 категории,  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МБОУ </a:t>
            </a:r>
            <a:r>
              <a:rPr lang="ru-RU" sz="2800" b="1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СОШ № 29 г.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Химки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336" y="3134002"/>
            <a:ext cx="5876295" cy="17604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744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380308" y="1478878"/>
            <a:ext cx="10213594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Глобальный мир – их мир. Его границы определяются только амбициями и возможностями родителей. Жизнерадостны, смелы, независимы, умеют следить за собой. Главное для них – оставаться в любых обстоятельствах самими собой.</a:t>
            </a:r>
          </a:p>
          <a:p>
            <a:pPr algn="just">
              <a:spcBef>
                <a:spcPts val="1200"/>
              </a:spcBef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На фоне повышенной возбудимости, впечатлительности, неусидчивости, суетливости и гиперактивности быстро обучаются и также быстро обрабатывают информацию, мгновенно могут переключаться с одного вида деятельности на другой, а также действовать в условиях многозадачности.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2263" y="1605954"/>
            <a:ext cx="1056339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Отличаются клиповостью мышления,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т.е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. способностью воспринимать мир через короткие яркие образы и послания, например, через ленту теленовостей, небольших статей или коротких видеоклипов. </a:t>
            </a:r>
          </a:p>
          <a:p>
            <a:pPr algn="just">
              <a:spcBef>
                <a:spcPts val="1200"/>
              </a:spcBef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Адаптированы к необходимости очень быстро оценивать и фильтровать огромные объёмы информации. Восприятие и мышление «цифровых детей» не стало положительным или отрицательным, оно изменилось и приобрело новый формат, удовлетворяющий запросы информационной эры человечества.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2263" y="1461382"/>
            <a:ext cx="1056339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Стремятся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всё меньше общаться друг с другом, но при этом общаются всё больше – меньше в социальной реальности, больше – в реальности виртуальной. Погружены в виртуальное общение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испытывают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недостаток живого общения, межличностной непосредственной коммуникации.</a:t>
            </a:r>
          </a:p>
          <a:p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82263" y="3605848"/>
            <a:ext cx="1056339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</a:pPr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Живут в бесконечном и быстро меняющемся потоке информации, в окружении социальных сетей и рекламы, которые призывают и культивируют жизнь по принципу «здесь и сейчас». Поэтому думают о ближайшем будущем, живут одним днём и не задумываются о дальних перспективах.</a:t>
            </a:r>
          </a:p>
        </p:txBody>
      </p:sp>
    </p:spTree>
    <p:extLst>
      <p:ext uri="{BB962C8B-B14F-4D97-AF65-F5344CB8AC3E}">
        <p14:creationId xmlns:p14="http://schemas.microsoft.com/office/powerpoint/2010/main" val="21667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2263" y="1461382"/>
            <a:ext cx="106496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Ответственность для них приобретает краткосрочный, инструментальный характер, предпочитают избегать ответственности или минимизировать её долю как по степени, так и по времени.</a:t>
            </a:r>
          </a:p>
          <a:p>
            <a:pPr algn="just">
              <a:spcBef>
                <a:spcPts val="1200"/>
              </a:spcBef>
            </a:pP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Проявляют повышенную склонность к неоправданному риску и недооценке возможностей негативных последствий на фоне перспектив обретения сиюминутных преимуществ – удовольствия, выгоды, высокой оценки со стороны окружающих. Этим обусловлена их любовь к экстремальным развлечениям, опасным формам времяпрепровождения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6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4026" y="1787535"/>
            <a:ext cx="1049438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 качественного получения знаний, умений и навыков у них уступает его результату – сдаче экзаменов и получению диплома, а профессия сама по себе не вызывает интереса и рассматривается ими как ресурс для достижения успеха в будущем, как инструмент, позволяющий занять «высокодоходную экономическую нишу».</a:t>
            </a:r>
          </a:p>
          <a:p>
            <a:pPr algn="just">
              <a:spcBef>
                <a:spcPts val="1200"/>
              </a:spcBef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Владение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возможность её поиска способствует формированию у них уверенности в себе, в своих силах, формирует точку зрения.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65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46397" y="0"/>
            <a:ext cx="82302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поколения 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сквозь призму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82263" y="1323439"/>
            <a:ext cx="10459880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Отношения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 родителями носят партнёрский характер, общение дружественное, отсутствует авторитарное догматическое давление со стороны старших. Гиперопека родителей X оказывает влияние на формирование потребительского отношения к обществу и окружению, эгоцентризм и инфантилизм у детей поколения Z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Bef>
                <a:spcPts val="600"/>
              </a:spcBef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Живут сегодняшним днём, желают получать удовольствие и выполнять работу, которая приносит удовольствие, радость и хороший доход, но не занимает много времени. 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ориентированы на долгосрочную профессиональную карьеру, 8-часовой рабочий день и желание быть трудоголиком. </a:t>
            </a:r>
          </a:p>
          <a:p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5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26279" y="769079"/>
            <a:ext cx="5277010" cy="505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3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Поколение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2011 года)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97" y="1476486"/>
            <a:ext cx="1092104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Альфа в корне отличаются от предшественников по многим пунктам. Они динамичные пользователи всемирной паутины. Примерно, в 2 года, около 80%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малышей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уже активно играют в игры на смартфонах и планшетах. По сведениям, предоставленным, агентством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Ofcom, владельцем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собственного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гаджета является: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в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возрасте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3-4 года 	– каждый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4-й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ребёнок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 возрасте 5-7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лет 	– каждый 3-й ребёнок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в возрасте 8-11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лет 	– каждый 2-й ребёнок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1259454" y="4199784"/>
            <a:ext cx="396815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259454" y="4790427"/>
            <a:ext cx="396815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1259454" y="5381071"/>
            <a:ext cx="396815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69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Поколение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2011 года)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97" y="1279569"/>
            <a:ext cx="109210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Альфа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первое поколение,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которых не били ремнем. Мы сами и понять не успели, когда случился этот глобальный, но при этом, незаметный переворот в человеческом рассудке. 20 лет назад, на родителя, дающего непослушному чаду рукой по пятой точке, никто не обратил бы внимания. Однако, на сегодняшний день, данный поступок безусловно осудят, зафиксируют на смартфон и выложат в интернет. 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дальше – служба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опеки. Родители стараются избегать лишней агрессии по отношению к современным детям. Следовательно, детям не присуща чрезмерная озлобленность. Но, они отличаются повышенным чувством самодостоинства с раннего возраста, и общаются со старшими на одном уровне.</a:t>
            </a:r>
          </a:p>
        </p:txBody>
      </p:sp>
    </p:spTree>
    <p:extLst>
      <p:ext uri="{BB962C8B-B14F-4D97-AF65-F5344CB8AC3E}">
        <p14:creationId xmlns:p14="http://schemas.microsoft.com/office/powerpoint/2010/main" val="269835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Поколение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2011 года)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032602"/>
            <a:ext cx="1092104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 этом, альфы не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способны принимать факт взрослой и независимой жизни, дольше чем их предшественники. В отличие от их мам и пап, которые сами ходили домой после уроков, начиная с младших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классов, готовили себе еду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 возрасте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7-9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лет, 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позже забирали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младших братьев и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сестёр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детского сада,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данное поколение крайне беспомощное и не самостоятельное.</a:t>
            </a:r>
          </a:p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 них почти нет возможности играть самостоятельно и проводить время на улице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Их чрезмерно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опекают, дрожат над царапинкой на ножке, но, ждут от них больших результатов. Ведь им предстоит сдавать ЕГЭ, а затем университет, поэтому необходимо нанять армию репетиторов по различным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дисциплинам,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 обязательно,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ещё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нескольким иностранным языкам.</a:t>
            </a:r>
          </a:p>
        </p:txBody>
      </p:sp>
    </p:spTree>
    <p:extLst>
      <p:ext uri="{BB962C8B-B14F-4D97-AF65-F5344CB8AC3E}">
        <p14:creationId xmlns:p14="http://schemas.microsoft.com/office/powerpoint/2010/main" val="24682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78634" y="652965"/>
            <a:ext cx="987552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Цель</a:t>
            </a:r>
            <a:r>
              <a:rPr lang="en-US" sz="54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ru-RU" sz="54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рекомендаций: </a:t>
            </a:r>
          </a:p>
          <a:p>
            <a:pPr>
              <a:spcBef>
                <a:spcPts val="2400"/>
              </a:spcBef>
            </a:pP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выделить характерные особенности и взгляды 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людей, родившихся в </a:t>
            </a: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определённые 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хронологические </a:t>
            </a: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отрезки</a:t>
            </a:r>
            <a:endParaRPr lang="ru-RU" sz="4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1336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130237"/>
            <a:ext cx="1092104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Живут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как бы в двух мирах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им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трудно отличить реальный и виртуальный мир.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что мы получили за последние 30 лет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уже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часть их жизни, они не мыслят себя без интернета и гаджетов.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Свободно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передвигаются между реальным и виртуальным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миром, легко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запоминают визуальную информацию, и неважно как они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её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получают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оффлайн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или с экрана смартфона. </a:t>
            </a:r>
          </a:p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Создают и потребляют совсем другой контент, придумывают свои форматы и легко трансформируют старые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Прекрасно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позируют для фото и с лёгкостью осваивают современные инструменты монтажа, в которых разберётся не каждый взрослый. 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Многие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ведут свои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блоги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и даже стали в этом деле успешными. </a:t>
            </a:r>
          </a:p>
        </p:txBody>
      </p:sp>
    </p:spTree>
    <p:extLst>
      <p:ext uri="{BB962C8B-B14F-4D97-AF65-F5344CB8AC3E}">
        <p14:creationId xmlns:p14="http://schemas.microsoft.com/office/powerpoint/2010/main" val="35969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326795"/>
            <a:ext cx="1092104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риентированы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не на вклад в общее дело, а на академические успехи и умения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Ценят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персонализацию и умеют выбирать именно то, что нужно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 из огромной массы информации. 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Практичны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почти во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всём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не стесняются лишний раз спросить «зачем?». В особенности, их волнует вопрос: как использовать приобретенные знания в повседневной жизнедеятельности. Если ответ им не понравится, объяснить важность того или иного действия, будет крайне проблематично. Альфы очень любят модные вещи, выросли в окружении нескончаемого количества игрушек, одежды и современных гаджетов. Они мгновенно утрачивают интерес к чему-либо, их трудно поразить или осчастливить.</a:t>
            </a:r>
          </a:p>
        </p:txBody>
      </p:sp>
    </p:spTree>
    <p:extLst>
      <p:ext uri="{BB962C8B-B14F-4D97-AF65-F5344CB8AC3E}">
        <p14:creationId xmlns:p14="http://schemas.microsoft.com/office/powerpoint/2010/main" val="4606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97" y="1582340"/>
            <a:ext cx="109210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У них лучшая связь с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родителями. По статистике, современные родители тратят на детей в 3 раза больше времени, чем родители 70-х. Теперь взрослые стараются наладить диалог с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ребёнком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а не воспитывать его нотациями. 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Знают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целый ряд психологических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приёмов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действующих на родителей. Без труда могут провести внутренний анализ своего состояния и понять причины возникновения депрессии или наоборот, поднятия настроения. </a:t>
            </a:r>
            <a:endParaRPr lang="ru-RU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готовы пройти через любые наказания, но останутся стоять на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своём – во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что бы им это ни стало.</a:t>
            </a:r>
          </a:p>
        </p:txBody>
      </p:sp>
    </p:spTree>
    <p:extLst>
      <p:ext uri="{BB962C8B-B14F-4D97-AF65-F5344CB8AC3E}">
        <p14:creationId xmlns:p14="http://schemas.microsoft.com/office/powerpoint/2010/main" val="7101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103990"/>
            <a:ext cx="1092104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Осведомлены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и компетентны во многих вопросах, не подвластных детскому восприятию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ещё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10 лет назад, таких как: взаимоотношения родителей, причины финансовых проблем в семье и для чего, в принципе нужны деньги. </a:t>
            </a:r>
            <a:endParaRPr lang="ru-RU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быстро прогоняют информацию через себя и проводят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её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детальный анализ. Но, есть и обратная сторона медали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им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очень тяжело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даётся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удерживать в голове получаемые сведения. У некоторых бывает так, что они не могут запомнить даже адреса, где они живут. Их мышление кардинально отличается от всех предшественников: им важно не запоминать адреса, даты или имена, а знать, через какой источник лучше найти необходимые сведения, как их классифицировать и применить в дальнейшем.</a:t>
            </a:r>
          </a:p>
        </p:txBody>
      </p:sp>
    </p:spTree>
    <p:extLst>
      <p:ext uri="{BB962C8B-B14F-4D97-AF65-F5344CB8AC3E}">
        <p14:creationId xmlns:p14="http://schemas.microsoft.com/office/powerpoint/2010/main" val="308301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103990"/>
            <a:ext cx="10921041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 них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«клиповое сознание – они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неспособны долго концентрироваться на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чём-то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одном, зато могут из массива данных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«выцепить»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нужную информацию, пробежавшись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«наискосок».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Время концентрации снизилось до 1 секунды, медиа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важнее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текста.  </a:t>
            </a:r>
            <a:endParaRPr lang="ru-RU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Многие из них не получат высшего образования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новые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профессии сейчас появляются молниеносно, старые исчезают или трансформируются настолько, что трудно понять, что именно нужно будет в будущем. Университеты и школьные программы явно отстали от разгоняющегося времени и уже не могут дать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то, что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нужно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будет в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будущем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Им придётся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учиться всему новому постоянно и прямо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«на месте»,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они легче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будут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менять профессии и сферы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деятельности. 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2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Отличительные признаки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2180" y="1279569"/>
            <a:ext cx="109210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У них будет выше качество жизни, и проживут они дольше. Медицина развивается, качество жизни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«золотого миллиарда»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в целом увеличивается, питание улучшилось, и кроме того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очень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распространены принципы здорового питания. У людей есть представление о необходимости своевременной диагностики, и она более качественная. </a:t>
            </a:r>
            <a:endParaRPr lang="ru-RU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будут расти без боязни врачей и с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чётким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пониманием того, что здоровье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это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ресурс, о котором стоит заботиться. И что у себя нужно не только брать, но и отдавать, кроме того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развитых странах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всё 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это будет более-менее доступно. </a:t>
            </a:r>
          </a:p>
        </p:txBody>
      </p:sp>
    </p:spTree>
    <p:extLst>
      <p:ext uri="{BB962C8B-B14F-4D97-AF65-F5344CB8AC3E}">
        <p14:creationId xmlns:p14="http://schemas.microsoft.com/office/powerpoint/2010/main" val="341479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26279" y="769079"/>
            <a:ext cx="5277010" cy="505375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44403" y="1347298"/>
            <a:ext cx="1002581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Arial Black" panose="020B0A04020102020204" pitchFamily="34" charset="0"/>
              </a:rPr>
              <a:t>Главный вызов: научить их самоконтролю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7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739963" y="0"/>
            <a:ext cx="7182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 детьми поколений 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Z</a:t>
            </a:r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и </a:t>
            </a:r>
            <a:r>
              <a:rPr lang="en-US" sz="60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6000" dirty="0" smtClean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1985" y="1707678"/>
            <a:ext cx="1093763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Верните им обязанности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Для современных родителей из среднего класса дети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уже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не помощники, без которых не обойтись в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доме или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 семейном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бизнесе. Они безработные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время заполнено уроками, музыкой, спортом, внеклассными занятиями, но никаких обязанностей перед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семьёй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 обществом у них нет. Мы прекрасно обойдемся без их помощи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сами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присмотрим за малышом, сделаем уборку, поставим обед на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стол.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Они – прекрасные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талантливые цветы, за которыми нужно постоянно ухаживать. Однако отсутствие простых домашних обязанностей не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даёт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ребенку возможности овладеть целым рядом навыков и научиться быть полезным.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53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34876" y="1735331"/>
            <a:ext cx="10894427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Дайте больше свободы и самостоятельности в играх</a:t>
            </a:r>
          </a:p>
          <a:p>
            <a:pPr>
              <a:spcBef>
                <a:spcPts val="600"/>
              </a:spcBef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Дети, у которых больше свободы и которые чаще играют без присмотра взрослых, лучше обучаются, более креативны, сильнее чувствуют ответственность за свои действия. </a:t>
            </a:r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Они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лучше контролируют свои мысли и поведение ради достижения цели. В итоге им легче учиться в школе, а впоследствии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работать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09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8444" y="1176886"/>
            <a:ext cx="10469479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Уменьшите нагрузку</a:t>
            </a:r>
          </a:p>
          <a:p>
            <a:pPr>
              <a:spcBef>
                <a:spcPts val="6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Почти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все дети сейчас посещают различные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секции. Когда ребёнка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из гостей доставляют на тренировку по футболу, а оттуда без промедления везут домой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график!!! – он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лишается такой важной вещи, как неструктурированная игра без участия взрослых. Такие дети редко имеют возможность поспорить с товарищами по играм, решить встающие перед ними проблемы, контролировать собственные эмоции и реакции ради того, чтобы остаться в игре. А все эти навыки чрезвычайно важны как в школе, так и в жизни. Однако детям не дают овладеть ими, потому что рядом всегда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найдётся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готовый вмешаться взрослый.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7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87245" y="681101"/>
            <a:ext cx="964826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5400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Результат рекомендаций: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получение </a:t>
            </a:r>
            <a:r>
              <a:rPr lang="ru-RU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полезного инструмента для коммуникаций с детьми и их родителями, а также коллегами по работе.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7796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42204" y="521664"/>
            <a:ext cx="1057598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Время – главная ценность</a:t>
            </a:r>
          </a:p>
          <a:p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Время – большая ценность для сегодняшних учеников, возможность тратить его эффективно часто становится для них главным аргументом. Они ищут идеальное соотношение между затраченным временем, объёмом полученной информации и «пользой», которую они смогут из этой информации извлечь. 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затраты времени слишком велики, они или вовсе откажутся от изучения материала курса, или будут искать информацию где-то ещё.</a:t>
            </a: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Времени всегда недостаточно, поэтому использовать время следует эффективно. Представители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US" sz="2400" b="1" dirty="0" smtClean="0">
                <a:latin typeface="Symbol" panose="05050102010706020507" pitchFamily="18" charset="2"/>
              </a:rPr>
              <a:t>a</a:t>
            </a:r>
            <a:r>
              <a:rPr lang="ru-RU" sz="2400" b="1" dirty="0" smtClean="0">
                <a:latin typeface="Symbol" panose="05050102010706020507" pitchFamily="18" charset="2"/>
              </a:rPr>
              <a:t>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 способны удерживать внимание на чём-то одном больше 15-20 минут – оно ослабевает.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3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48336" y="93883"/>
            <a:ext cx="1076576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Структурирование учебного процесса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Растут в весьма «упорядоченном» мире, и требуют такого же порядка и логичности от учёбы. Хотят точно знать, что, и в какие сроки от них требуется – причём эта информация должна быть весьма подробной. Чётко следует оговаривать сроки заданий и санкции за их несоблюдение. Установить строгий, но справедливый контроль действием.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Основной отличительной особенностью нового поколения является клиповое мышление. Клиповость – это способность краткого и красочного восприятия окружающего мира посредством короткого, яркого посыла, воплощённого в форме видеоклипа, теленовостей или в другом аналогичном виде. Необходимо найти пути и возможности грамотного применения клипового мышления в образовательном процессе – вычленять краткую информацию, картинку обрывка мира, на котором выстраивать фундаментальные знания.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4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07698" y="1078994"/>
            <a:ext cx="1045521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них очень важно подведение итогов каждого этапа обучения – и почти немедленная постановка задач на следующий этап. Следует говорить коротко. В их головы встроен восьмисекундный (у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Z)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односекундный (у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фильтр. По исследованиям Microsoft, столько внимания дети уделяют новой информации. 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Информация, которую преподносит педагог учащимся, не должна быть «избыточной». Эти поколения хотят получать «концентрированные» знания. Более того они сознательно игнорируют этапы обучения, направленные на «закрепление» материала путём многократного его повторения: как только суть изучаемого становится им понятна, дальнейшее повторение одного и того же они считают «неуместным».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69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52423" y="1580735"/>
            <a:ext cx="1052422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Главное – результат</a:t>
            </a:r>
          </a:p>
          <a:p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Главная их мотивация – интерес. Отсутствие скуки и захватывающие задачи – часть состояния их комфорта.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Их задачи не должны быть амбициозными. Они должны быть реально осуществимы. Амбициозные цели следует разбивать на достижимые задачи, иначе их эффективность уменьшится.</a:t>
            </a:r>
          </a:p>
          <a:p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0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69674" y="758916"/>
            <a:ext cx="10575985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Диалог</a:t>
            </a:r>
          </a:p>
          <a:p>
            <a:pPr algn="just"/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Это особенность цифровых поколений: с ними нужно разговаривать как со взрослыми людьми, на равных. Они считают, что взрослые ничем абсолютно не лучше их, включая учителей, и они ожидают нормального, уважительного диалога. 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Диалог между педагогом и обучающимися может включать совет, доверительное общение, совместное обсуждение, акцент на личных достижениях. Для сравнения можно привести способы педагогического воздействия, широко используемые в традиционной социально- и знаниево-ориентированной педагогике. Это приказ, предупреждение, угроза, критика, наставление, нравоучение и т. п.</a:t>
            </a:r>
          </a:p>
          <a:p>
            <a:endParaRPr lang="ru-RU" sz="2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56962" y="309327"/>
            <a:ext cx="10748513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 Визуализация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Прежде всего, любую информацию следует по возможности визуализировать. Необходимо сделать занятие ярким, зрелищным, наглядным, объединяющим в себе традиционные инструменты (доска, маркеры) и новые технологии обучения (проекторы, мобильные телефоны, компьютеры). Они лучше всего воспринимают именно визуальную информацию. Вообще, для большинства обучаемых восприятие визуальной информации более комфортно, чем любой другой – но у этих поколений такая склонность выражена особенно сильно. Современная молодёжь воспринимает визуальную информацию лучше, чем представители любого другого поколения – они лучше понимают образы, чем слова. Инструкции в картинках или в форме видеоролика действуют на них эффективнее. С каким бы мастерством педагог ни рассказывал о кругообороте воды в природе, двухминутный ролик даст гораздо больший эффект.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79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122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1653" y="412632"/>
            <a:ext cx="1088653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9. Устная речь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Беседа стимулирует головной мозг, в том числе лобные доли – область, которая ответственна за принятие сложных решений и выводы. Общение детей между собой стимулирует также память и делает учебный процесс более динамичным.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учить детей критически мыслить: останавливать учащихся, учить их обдумывать и тщательно анализировать информацию и лишь после этого приступать к выполнению работы.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занятиях можно использовать элементы таких современных технологий, которые помогли бы преодолеть отрицательные тенденции развития «цифрового поколения»: технологии коллективного способа обучения, развивающего обучения, проектного обучения, смешанного обучения, проблемного обучения, интерактивного обучения, мобильного обучения и др.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1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00664" y="574190"/>
            <a:ext cx="10748513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Активное включение в учебный процесс интерактивных форм обучения позволит постоянно вносить новизну и изменения в проведение занятий, что удержит внимание, заинтересованность современного ребёнка на постоянно высоком уровне.  А это, несомненно, повысит эффективность формирования и развития общеучебных умений и навыков обучающихся. 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Необходимо включать в процесс обучения такие формы, которые связаны с использованием технических и программных средств, например, презентации, доклады, защита исследовательских работ с мультимедийным представлением, включением фото-  и видеоматериала. Педагогу необходимо помочь воспитанникам преодолевать фрагментарность и поверхностность мышления, стремиться предоставлять информацию в чёткой логической последовательности, с использованием иллюстраций (в качестве конкретных примеров теории).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4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77731" y="505122"/>
            <a:ext cx="1065419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 Обратная связь.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Современные ученики всегда хотят знать, насколько правильны их предположения, верно ли они понимают материал, делают ли ошибки – и благодарны педагогу за внимание и участие.</a:t>
            </a:r>
          </a:p>
          <a:p>
            <a:pPr>
              <a:spcBef>
                <a:spcPts val="1200"/>
              </a:spcBef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Награды.</a:t>
            </a:r>
          </a:p>
          <a:p>
            <a:pPr algn="just">
              <a:spcBef>
                <a:spcPts val="1200"/>
              </a:spcBef>
            </a:pP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Представители цифровых поколений Z не могут ждать (их горизонты ближе, они хотят, чтобы их желания очень быстро удовлетворялись). Им важно поставить не только срок исполнения задачи, но и пообещать срок достижения первых побед. За каждый конкурс они привыкли получать награду, за состязание – сертификат об участии. Они привыкли к похвалам, но не считают их чем-то особенным. Они не могут учиться без «поглаживаний». Похвала и награды не мотивируют эти поколения, но их отсутствие выбивает из колеи.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6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16073" y="224286"/>
            <a:ext cx="8230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Поколение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 </a:t>
            </a:r>
            <a:r>
              <a:rPr lang="ru-RU" sz="3600" b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2011 года)</a:t>
            </a:r>
            <a:endParaRPr lang="en-US" sz="3600" b="1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697" y="1756758"/>
            <a:ext cx="1092104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Иными словами – коммуницировать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 нынешними детьми очень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непросто, но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, это очень многообещающее поколение, которое, вполне возможно, будет двигать наш мир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вперёд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72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26955" y="475081"/>
            <a:ext cx="83380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11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Теория поколений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61950" y="1201879"/>
            <a:ext cx="114109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1991 году </a:t>
            </a:r>
            <a:r>
              <a:rPr lang="ru-RU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Уильям Штраусс 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(англ. 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William Strauss) 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28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Нил Хоув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англ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Neil Howe) на основе долгосрочных исследований в экономике, политике, социологии, психологии, проведённых в США, Южной Корее, Гонконге, Сингапуре, Тайване, Японии, ЮАР, Европе и Латинской Америке, опубликовали ставшую классической работу «Поколения. История Американского будущего. </a:t>
            </a:r>
            <a:r>
              <a:rPr lang="ru-RU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1584-2069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», в которой они определяют поколение как совокупность всех людей, рождённых в промежуток времени (примерно 20 лет), или проживших в один исторический период как минимум одну фазу жизни: детство, молодость, средний возраст или старость, и соответствует трём критериям</a:t>
            </a:r>
            <a:r>
              <a:rPr lang="ru-RU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ru-RU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10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548128" y="3044279"/>
            <a:ext cx="7339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02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26955" y="475081"/>
            <a:ext cx="83380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11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Теория поколений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86090" y="1345868"/>
            <a:ext cx="114871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в конкретных жизненных фазах представители одного поколения разделяют одну историческую эпоху, сталкиваются с одинаковыми ключевыми историческими событиями и социальными </a:t>
            </a:r>
            <a:r>
              <a:rPr lang="ru-RU" sz="3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веяниями</a:t>
            </a:r>
          </a:p>
          <a:p>
            <a:pPr indent="450215" algn="just">
              <a:spcBef>
                <a:spcPts val="1800"/>
              </a:spcBef>
              <a:spcAft>
                <a:spcPts val="0"/>
              </a:spcAft>
            </a:pPr>
            <a:r>
              <a:rPr lang="ru-RU" sz="3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они разделяют определённые общие убеждения и модели </a:t>
            </a:r>
            <a:r>
              <a:rPr lang="ru-RU" sz="3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поведения</a:t>
            </a:r>
          </a:p>
          <a:p>
            <a:pPr indent="450215" algn="just">
              <a:spcBef>
                <a:spcPts val="1800"/>
              </a:spcBef>
              <a:spcAft>
                <a:spcPts val="0"/>
              </a:spcAft>
            </a:pPr>
            <a:r>
              <a:rPr lang="ru-RU" sz="3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</a:t>
            </a:r>
            <a:r>
              <a:rPr lang="ru-RU" sz="3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зная об опыте и особенностях, которые они разделяют со своими ровесниками, представители одного поколения разделяют и чувство принадлежности к этому поколению</a:t>
            </a:r>
            <a:r>
              <a:rPr lang="ru-RU" sz="3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ru-RU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364775"/>
              </p:ext>
            </p:extLst>
          </p:nvPr>
        </p:nvGraphicFramePr>
        <p:xfrm>
          <a:off x="1049868" y="959671"/>
          <a:ext cx="10126132" cy="4978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1824"/>
                <a:gridCol w="1693127"/>
                <a:gridCol w="3643180"/>
                <a:gridCol w="1778001"/>
              </a:tblGrid>
              <a:tr h="671274">
                <a:tc>
                  <a:txBody>
                    <a:bodyPr/>
                    <a:lstStyle/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Основное название </a:t>
                      </a:r>
                    </a:p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 Теории поколений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Годы</a:t>
                      </a:r>
                    </a:p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рождения</a:t>
                      </a: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Альтернатива группы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Годы</a:t>
                      </a:r>
                    </a:p>
                    <a:p>
                      <a:pPr marL="108585" marR="67310" algn="ctr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рождения</a:t>
                      </a:r>
                      <a:endParaRPr lang="ru-RU" sz="20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444485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Победители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1903-1923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Поколение </a:t>
                      </a:r>
                      <a:r>
                        <a:rPr lang="ru-RU" sz="2400" b="1" dirty="0" smtClean="0">
                          <a:effectLst/>
                        </a:rPr>
                        <a:t>революции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1903-1923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11774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Молчаливое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1923-1943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Поколение </a:t>
                      </a:r>
                      <a:r>
                        <a:rPr lang="ru-RU" sz="2400" b="1" dirty="0" smtClean="0">
                          <a:effectLst/>
                        </a:rPr>
                        <a:t>победителей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1923-1943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343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Беби-бумеры (ВВ)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1944-1963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 marR="64135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Дети </a:t>
                      </a:r>
                      <a:r>
                        <a:rPr lang="ru-RU" sz="2400" b="1" dirty="0" smtClean="0">
                          <a:effectLst/>
                        </a:rPr>
                        <a:t>победителей</a:t>
                      </a:r>
                      <a:endParaRPr lang="ru-RU" sz="2400" b="1" dirty="0">
                        <a:effectLst/>
                      </a:endParaRPr>
                    </a:p>
                    <a:p>
                      <a:pPr marL="22225" marR="64135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Поколение </a:t>
                      </a:r>
                      <a:r>
                        <a:rPr lang="ru-RU" sz="2400" b="1" dirty="0" smtClean="0">
                          <a:effectLst/>
                        </a:rPr>
                        <a:t>оттепели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1944-1957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900515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X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1964-1984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225" marR="64135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Последнее советское </a:t>
                      </a:r>
                      <a:r>
                        <a:rPr lang="ru-RU" sz="2400" b="1" dirty="0" smtClean="0">
                          <a:effectLst/>
                        </a:rPr>
                        <a:t>поколение</a:t>
                      </a:r>
                      <a:endParaRPr lang="ru-RU" sz="2400" b="1" dirty="0">
                        <a:effectLst/>
                      </a:endParaRPr>
                    </a:p>
                    <a:p>
                      <a:pPr marL="22225" marR="64135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Поколение </a:t>
                      </a:r>
                      <a:r>
                        <a:rPr lang="ru-RU" sz="2400" b="1" dirty="0" smtClean="0">
                          <a:effectLst/>
                        </a:rPr>
                        <a:t>перестройки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1958-1978</a:t>
                      </a:r>
                    </a:p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 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343">
                <a:tc>
                  <a:txBody>
                    <a:bodyPr/>
                    <a:lstStyle/>
                    <a:p>
                      <a:pPr lvl="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Y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1985-2003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Первое несоветское </a:t>
                      </a:r>
                      <a:r>
                        <a:rPr lang="ru-RU" sz="2400" b="1" dirty="0" smtClean="0">
                          <a:effectLst/>
                        </a:rPr>
                        <a:t>поколение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1979-1999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775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Z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2004-20</a:t>
                      </a:r>
                      <a:r>
                        <a:rPr lang="en-US" sz="2400" b="1" dirty="0" smtClean="0">
                          <a:effectLst/>
                        </a:rPr>
                        <a:t>10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smtClean="0">
                          <a:effectLst/>
                        </a:rPr>
                        <a:t>Цифровое поколение</a:t>
                      </a:r>
                      <a:endParaRPr lang="ru-RU" sz="2400" b="1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2000-</a:t>
                      </a:r>
                      <a:r>
                        <a:rPr lang="en-US" sz="24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2011</a:t>
                      </a:r>
                      <a:endParaRPr lang="ru-RU" sz="2400" b="1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437750">
                <a:tc>
                  <a:txBody>
                    <a:bodyPr/>
                    <a:lstStyle/>
                    <a:p>
                      <a:pPr lvl="0" algn="l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Symbol" panose="05050102010706020507" pitchFamily="18" charset="2"/>
                          <a:ea typeface="Calibri" panose="020F0502020204030204" pitchFamily="34" charset="0"/>
                        </a:rPr>
                        <a:t>a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20</a:t>
                      </a:r>
                      <a:r>
                        <a:rPr lang="en-US" sz="2400" b="1" dirty="0" smtClean="0">
                          <a:effectLst/>
                        </a:rPr>
                        <a:t>11</a:t>
                      </a:r>
                      <a:r>
                        <a:rPr lang="ru-RU" sz="2400" b="1" dirty="0" smtClean="0">
                          <a:effectLst/>
                        </a:rPr>
                        <a:t>-</a:t>
                      </a:r>
                      <a:r>
                        <a:rPr lang="ru-RU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2024</a:t>
                      </a:r>
                      <a:endParaRPr lang="ru-RU" sz="2400" b="1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effectLst/>
                        </a:rPr>
                        <a:t>Поколение </a:t>
                      </a:r>
                      <a:r>
                        <a:rPr lang="en-US" sz="2400" dirty="0" smtClean="0">
                          <a:effectLst/>
                          <a:latin typeface="Symbol" panose="05050102010706020507" pitchFamily="18" charset="2"/>
                          <a:ea typeface="Calibri" panose="020F0502020204030204" pitchFamily="34" charset="0"/>
                        </a:rPr>
                        <a:t>a</a:t>
                      </a:r>
                      <a:r>
                        <a:rPr lang="ru-RU" sz="24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4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(альфа)</a:t>
                      </a:r>
                      <a:endParaRPr lang="ru-RU" sz="2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11125"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effectLst/>
                        </a:rPr>
                        <a:t>20</a:t>
                      </a:r>
                      <a:r>
                        <a:rPr lang="en-US" sz="2400" b="1" dirty="0" smtClean="0">
                          <a:effectLst/>
                        </a:rPr>
                        <a:t>11</a:t>
                      </a:r>
                      <a:r>
                        <a:rPr lang="ru-RU" sz="2400" b="1" dirty="0" smtClean="0">
                          <a:effectLst/>
                        </a:rPr>
                        <a:t>-</a:t>
                      </a:r>
                      <a:r>
                        <a:rPr lang="en-US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</a:rPr>
                        <a:t>2024</a:t>
                      </a:r>
                      <a:endParaRPr lang="ru-RU" sz="2400" b="1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943890" y="208931"/>
            <a:ext cx="833808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111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11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Поколения в России в ХХ-ХХI вв.</a:t>
            </a:r>
            <a:endParaRPr kumimoji="0" lang="ru-RU" altLang="ru-RU" sz="3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7122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78965" y="80611"/>
            <a:ext cx="99045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Характеристики поколений </a:t>
            </a:r>
            <a:r>
              <a:rPr lang="en-US" sz="60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sz="4400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400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6000" dirty="0" smtClean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r>
              <a:rPr lang="ru-RU" sz="44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90550" y="1259563"/>
            <a:ext cx="112013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Физиологически зрелыми, без органических и функциональных нарушений рождается 10-15% детей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дошкольные учреждения приходят 20-25% практически здоровых детей, к выпуску из ДОУ полностью здоровы 10-15% детей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Около 50% неврозов берут начало в старшем дошкольном возрасте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 окончанию школы только 6-7% детей не имеют проблем со здоровьем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1550" y="5371973"/>
            <a:ext cx="6819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данным Института изучения детства, </a:t>
            </a:r>
          </a:p>
          <a:p>
            <a:r>
              <a:rPr lang="ru-RU" sz="2200" b="1" i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семьи и воспитания РАО</a:t>
            </a:r>
            <a:endParaRPr lang="ru-RU" sz="2200" b="1" i="1" dirty="0">
              <a:solidFill>
                <a:schemeClr val="accent4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44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2142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837270" y="201053"/>
            <a:ext cx="8738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Социальная ситуация развития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современного дошкольника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65558" y="1515522"/>
            <a:ext cx="9713344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Домашнее воспитание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Сверхраннее образование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Ограниченные контакты со сверстниками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Замена общения со взрослыми техническими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Исчезновение игры как ведущего вида деятельности</a:t>
            </a:r>
          </a:p>
          <a:p>
            <a:pPr>
              <a:spcBef>
                <a:spcPts val="60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Неадекватные требования взрослых (родителей,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воспитателей, педагогов)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0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236485" y="131628"/>
            <a:ext cx="83714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Мифы и реалии развития </a:t>
            </a:r>
          </a:p>
          <a:p>
            <a:r>
              <a:rPr lang="ru-RU" sz="3600" dirty="0" smtClean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современного дошкольника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345721" y="1448100"/>
            <a:ext cx="9851366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Миф 1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современные дети умнее своих сверстников </a:t>
            </a:r>
          </a:p>
          <a:p>
            <a:pPr algn="just"/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50-летней давности</a:t>
            </a:r>
          </a:p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Миф 2</a:t>
            </a:r>
            <a:r>
              <a:rPr lang="ru-RU" sz="2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современные дети эмоциональнее, креативнее, талантливее своих сверстников 50-летней давности («дети индиго»)</a:t>
            </a:r>
          </a:p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Миф 3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«Окно развития» реб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ё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нка закрывается в дошкольном возрасте (в 4-6 лет)</a:t>
            </a:r>
          </a:p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Миф 4</a:t>
            </a:r>
            <a:r>
              <a:rPr lang="ru-RU" sz="2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иностранным языкам (лучше сразу нескольким) нужно начинать учить как можно раньше</a:t>
            </a:r>
          </a:p>
          <a:p>
            <a:pPr algn="just">
              <a:spcBef>
                <a:spcPts val="6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Миф 5</a:t>
            </a:r>
            <a:r>
              <a:rPr lang="ru-RU" sz="2600" b="1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ребёнок должен научиться читать и писать в 4-5 лет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48434" y="6098839"/>
            <a:ext cx="2443566" cy="73203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772180" cy="117688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397394" y="6203248"/>
            <a:ext cx="78676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Рекомендации по работе  с детьми поколений </a:t>
            </a:r>
            <a:r>
              <a:rPr lang="en-US" sz="2800" b="1" dirty="0">
                <a:solidFill>
                  <a:schemeClr val="bg1">
                    <a:lumMod val="95000"/>
                  </a:schemeClr>
                </a:solidFill>
                <a:latin typeface="Californian FB" panose="0207040306080B030204" pitchFamily="18" charset="0"/>
              </a:rPr>
              <a:t>z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  <a:latin typeface="Symbol" panose="05050102010706020507" pitchFamily="18" charset="2"/>
              </a:rPr>
              <a:t>a</a:t>
            </a:r>
            <a:endParaRPr lang="ru-RU" sz="2800" dirty="0">
              <a:solidFill>
                <a:schemeClr val="bg1">
                  <a:lumMod val="9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58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3548</Words>
  <Application>Microsoft Office PowerPoint</Application>
  <PresentationFormat>Широкоэкранный</PresentationFormat>
  <Paragraphs>215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8" baseType="lpstr">
      <vt:lpstr>Arial</vt:lpstr>
      <vt:lpstr>Arial Black</vt:lpstr>
      <vt:lpstr>Calibri</vt:lpstr>
      <vt:lpstr>Calibri Light</vt:lpstr>
      <vt:lpstr>Californian FB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LG</dc:creator>
  <cp:lastModifiedBy>LG</cp:lastModifiedBy>
  <cp:revision>134</cp:revision>
  <dcterms:created xsi:type="dcterms:W3CDTF">2019-11-06T14:09:51Z</dcterms:created>
  <dcterms:modified xsi:type="dcterms:W3CDTF">2021-01-29T11:36:19Z</dcterms:modified>
</cp:coreProperties>
</file>