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5" r:id="rId4"/>
    <p:sldId id="276" r:id="rId5"/>
    <p:sldId id="272" r:id="rId6"/>
    <p:sldId id="278" r:id="rId7"/>
    <p:sldId id="285" r:id="rId8"/>
    <p:sldId id="302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79" r:id="rId17"/>
    <p:sldId id="280" r:id="rId18"/>
    <p:sldId id="281" r:id="rId19"/>
    <p:sldId id="282" r:id="rId20"/>
    <p:sldId id="288" r:id="rId21"/>
    <p:sldId id="283" r:id="rId22"/>
    <p:sldId id="284" r:id="rId23"/>
    <p:sldId id="297" r:id="rId24"/>
    <p:sldId id="298" r:id="rId25"/>
    <p:sldId id="299" r:id="rId26"/>
    <p:sldId id="300" r:id="rId27"/>
    <p:sldId id="286" r:id="rId28"/>
    <p:sldId id="287" r:id="rId29"/>
    <p:sldId id="277" r:id="rId30"/>
    <p:sldId id="273" r:id="rId31"/>
    <p:sldId id="268" r:id="rId32"/>
    <p:sldId id="301" r:id="rId33"/>
    <p:sldId id="266" r:id="rId34"/>
    <p:sldId id="269" r:id="rId35"/>
    <p:sldId id="270" r:id="rId36"/>
    <p:sldId id="271" r:id="rId37"/>
    <p:sldId id="259" r:id="rId38"/>
    <p:sldId id="296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4E4"/>
    <a:srgbClr val="7C5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5DB99-4283-45BE-A79F-EA5F5D8F9DC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AAE6B-43A4-4430-9000-17533898FF8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Проблема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B2C8B-3CF0-4034-80B0-6CEFA339D703}" type="parTrans" cxnId="{3F1EFECC-43E7-4C3A-A563-90B3DC032EB1}">
      <dgm:prSet/>
      <dgm:spPr/>
      <dgm:t>
        <a:bodyPr/>
        <a:lstStyle/>
        <a:p>
          <a:endParaRPr lang="ru-RU"/>
        </a:p>
      </dgm:t>
    </dgm:pt>
    <dgm:pt modelId="{7446A863-F629-4344-A046-14D0E9397BCE}" type="sibTrans" cxnId="{3F1EFECC-43E7-4C3A-A563-90B3DC032EB1}">
      <dgm:prSet/>
      <dgm:spPr/>
      <dgm:t>
        <a:bodyPr/>
        <a:lstStyle/>
        <a:p>
          <a:endParaRPr lang="ru-RU"/>
        </a:p>
      </dgm:t>
    </dgm:pt>
    <dgm:pt modelId="{E86F4C16-9456-4DA1-B724-5E84A629007E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Проектирование (планирование)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082CF1-C726-4DE4-9039-9F7A1228F140}" type="parTrans" cxnId="{9C7D6EEB-05BF-4515-A080-994CB713F855}">
      <dgm:prSet/>
      <dgm:spPr/>
      <dgm:t>
        <a:bodyPr/>
        <a:lstStyle/>
        <a:p>
          <a:endParaRPr lang="ru-RU"/>
        </a:p>
      </dgm:t>
    </dgm:pt>
    <dgm:pt modelId="{F8E63FD6-84A0-439D-913F-9B43B2303DD6}" type="sibTrans" cxnId="{9C7D6EEB-05BF-4515-A080-994CB713F855}">
      <dgm:prSet/>
      <dgm:spPr/>
      <dgm:t>
        <a:bodyPr/>
        <a:lstStyle/>
        <a:p>
          <a:endParaRPr lang="ru-RU"/>
        </a:p>
      </dgm:t>
    </dgm:pt>
    <dgm:pt modelId="{255D1CD5-1C35-4EFD-AA7B-B81AF75201A8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Поиск информации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48352D-0E6D-4291-B75A-4FCDFD64BCFC}" type="parTrans" cxnId="{27996720-A9CD-46F1-A391-ED0C136EA9B8}">
      <dgm:prSet/>
      <dgm:spPr/>
      <dgm:t>
        <a:bodyPr/>
        <a:lstStyle/>
        <a:p>
          <a:endParaRPr lang="ru-RU"/>
        </a:p>
      </dgm:t>
    </dgm:pt>
    <dgm:pt modelId="{9B9A37A2-AF41-4588-8A55-7961CAEF5D4E}" type="sibTrans" cxnId="{27996720-A9CD-46F1-A391-ED0C136EA9B8}">
      <dgm:prSet/>
      <dgm:spPr/>
      <dgm:t>
        <a:bodyPr/>
        <a:lstStyle/>
        <a:p>
          <a:endParaRPr lang="ru-RU"/>
        </a:p>
      </dgm:t>
    </dgm:pt>
    <dgm:pt modelId="{13FAA72B-F1E6-4430-8951-A3A55434D81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Продукт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6826A-E7DC-47EA-87FF-C74817EEEA69}" type="parTrans" cxnId="{06337D47-533C-4F3E-97A4-A6C93DFF3D3B}">
      <dgm:prSet/>
      <dgm:spPr/>
      <dgm:t>
        <a:bodyPr/>
        <a:lstStyle/>
        <a:p>
          <a:endParaRPr lang="ru-RU"/>
        </a:p>
      </dgm:t>
    </dgm:pt>
    <dgm:pt modelId="{4BF9260F-3350-4066-9666-8E016788BE33}" type="sibTrans" cxnId="{06337D47-533C-4F3E-97A4-A6C93DFF3D3B}">
      <dgm:prSet/>
      <dgm:spPr/>
      <dgm:t>
        <a:bodyPr/>
        <a:lstStyle/>
        <a:p>
          <a:endParaRPr lang="ru-RU"/>
        </a:p>
      </dgm:t>
    </dgm:pt>
    <dgm:pt modelId="{6381A245-10D9-49DE-991A-52820F71A13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Презентация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CAEF59-D2DD-4133-A447-7878C3D2F9C0}" type="parTrans" cxnId="{6B70D9BF-D86D-4130-A823-475CE8FDDF48}">
      <dgm:prSet/>
      <dgm:spPr/>
      <dgm:t>
        <a:bodyPr/>
        <a:lstStyle/>
        <a:p>
          <a:endParaRPr lang="ru-RU"/>
        </a:p>
      </dgm:t>
    </dgm:pt>
    <dgm:pt modelId="{080AF494-4F56-4137-A73C-01499F2A3B87}" type="sibTrans" cxnId="{6B70D9BF-D86D-4130-A823-475CE8FDDF48}">
      <dgm:prSet/>
      <dgm:spPr/>
      <dgm:t>
        <a:bodyPr/>
        <a:lstStyle/>
        <a:p>
          <a:endParaRPr lang="ru-RU"/>
        </a:p>
      </dgm:t>
    </dgm:pt>
    <dgm:pt modelId="{1AF402CE-8181-4DCD-BCB0-7B9E692A8C94}" type="pres">
      <dgm:prSet presAssocID="{D325DB99-4283-45BE-A79F-EA5F5D8F9D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5186FC-72B8-4A5A-8D03-18F6C37A4AB6}" type="pres">
      <dgm:prSet presAssocID="{FF6AAE6B-43A4-4430-9000-17533898FF83}" presName="node" presStyleLbl="node1" presStyleIdx="0" presStyleCnt="5" custScaleX="12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67711-ABCE-436C-8C22-4515172B554B}" type="pres">
      <dgm:prSet presAssocID="{FF6AAE6B-43A4-4430-9000-17533898FF83}" presName="spNode" presStyleCnt="0"/>
      <dgm:spPr/>
    </dgm:pt>
    <dgm:pt modelId="{964726D3-EAC4-4E02-99FC-47C46572F25E}" type="pres">
      <dgm:prSet presAssocID="{7446A863-F629-4344-A046-14D0E9397BC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3B6A890-1B84-4065-999D-BBA68C082FA3}" type="pres">
      <dgm:prSet presAssocID="{E86F4C16-9456-4DA1-B724-5E84A629007E}" presName="node" presStyleLbl="node1" presStyleIdx="1" presStyleCnt="5" custScaleX="157603" custRadScaleRad="120204" custRadScaleInc="40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DD486-A37D-49C2-AC8E-8E406A167F31}" type="pres">
      <dgm:prSet presAssocID="{E86F4C16-9456-4DA1-B724-5E84A629007E}" presName="spNode" presStyleCnt="0"/>
      <dgm:spPr/>
    </dgm:pt>
    <dgm:pt modelId="{5D5B28AD-BD82-4C82-8EF8-016D3B3AC405}" type="pres">
      <dgm:prSet presAssocID="{F8E63FD6-84A0-439D-913F-9B43B2303DD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3F6E575-7DED-456B-8898-DEA2D60E1136}" type="pres">
      <dgm:prSet presAssocID="{255D1CD5-1C35-4EFD-AA7B-B81AF75201A8}" presName="node" presStyleLbl="node1" presStyleIdx="2" presStyleCnt="5" custScaleX="143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04246-957C-4ED9-9A24-6A8484EBA5CA}" type="pres">
      <dgm:prSet presAssocID="{255D1CD5-1C35-4EFD-AA7B-B81AF75201A8}" presName="spNode" presStyleCnt="0"/>
      <dgm:spPr/>
    </dgm:pt>
    <dgm:pt modelId="{4AA6B75F-9C40-46F8-8489-FB1DCF01AB27}" type="pres">
      <dgm:prSet presAssocID="{9B9A37A2-AF41-4588-8A55-7961CAEF5D4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E03B228-D273-4358-BC06-074B0A7C7C21}" type="pres">
      <dgm:prSet presAssocID="{13FAA72B-F1E6-4430-8951-A3A55434D814}" presName="node" presStyleLbl="node1" presStyleIdx="3" presStyleCnt="5" custScaleX="137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CD1C8-87DE-43C4-A8E3-194E70D1DF04}" type="pres">
      <dgm:prSet presAssocID="{13FAA72B-F1E6-4430-8951-A3A55434D814}" presName="spNode" presStyleCnt="0"/>
      <dgm:spPr/>
    </dgm:pt>
    <dgm:pt modelId="{BA0B25A8-A44D-49D7-9B50-0CAE0C6D19F2}" type="pres">
      <dgm:prSet presAssocID="{4BF9260F-3350-4066-9666-8E016788BE3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D2470A5-0456-4DF8-BEC3-78D4639548A8}" type="pres">
      <dgm:prSet presAssocID="{6381A245-10D9-49DE-991A-52820F71A132}" presName="node" presStyleLbl="node1" presStyleIdx="4" presStyleCnt="5" custScaleX="163197" custRadScaleRad="139860" custRadScaleInc="-40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3D6D5-4A2A-425E-8F3D-AE75E8A581F2}" type="pres">
      <dgm:prSet presAssocID="{6381A245-10D9-49DE-991A-52820F71A132}" presName="spNode" presStyleCnt="0"/>
      <dgm:spPr/>
    </dgm:pt>
    <dgm:pt modelId="{4F88895B-681E-4BDF-AF57-59B4236EFB39}" type="pres">
      <dgm:prSet presAssocID="{080AF494-4F56-4137-A73C-01499F2A3B8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F1EFECC-43E7-4C3A-A563-90B3DC032EB1}" srcId="{D325DB99-4283-45BE-A79F-EA5F5D8F9DC8}" destId="{FF6AAE6B-43A4-4430-9000-17533898FF83}" srcOrd="0" destOrd="0" parTransId="{57DB2C8B-3CF0-4034-80B0-6CEFA339D703}" sibTransId="{7446A863-F629-4344-A046-14D0E9397BCE}"/>
    <dgm:cxn modelId="{C9FE1B71-4C68-4043-BD0C-A748B7CD5379}" type="presOf" srcId="{D325DB99-4283-45BE-A79F-EA5F5D8F9DC8}" destId="{1AF402CE-8181-4DCD-BCB0-7B9E692A8C94}" srcOrd="0" destOrd="0" presId="urn:microsoft.com/office/officeart/2005/8/layout/cycle5"/>
    <dgm:cxn modelId="{9C7D6EEB-05BF-4515-A080-994CB713F855}" srcId="{D325DB99-4283-45BE-A79F-EA5F5D8F9DC8}" destId="{E86F4C16-9456-4DA1-B724-5E84A629007E}" srcOrd="1" destOrd="0" parTransId="{E5082CF1-C726-4DE4-9039-9F7A1228F140}" sibTransId="{F8E63FD6-84A0-439D-913F-9B43B2303DD6}"/>
    <dgm:cxn modelId="{D8D0A015-5BD2-4132-A3CA-ED59235E501F}" type="presOf" srcId="{F8E63FD6-84A0-439D-913F-9B43B2303DD6}" destId="{5D5B28AD-BD82-4C82-8EF8-016D3B3AC405}" srcOrd="0" destOrd="0" presId="urn:microsoft.com/office/officeart/2005/8/layout/cycle5"/>
    <dgm:cxn modelId="{B9FEFBDF-F7E9-4611-B3F1-A979D53085B6}" type="presOf" srcId="{13FAA72B-F1E6-4430-8951-A3A55434D814}" destId="{FE03B228-D273-4358-BC06-074B0A7C7C21}" srcOrd="0" destOrd="0" presId="urn:microsoft.com/office/officeart/2005/8/layout/cycle5"/>
    <dgm:cxn modelId="{6B70D9BF-D86D-4130-A823-475CE8FDDF48}" srcId="{D325DB99-4283-45BE-A79F-EA5F5D8F9DC8}" destId="{6381A245-10D9-49DE-991A-52820F71A132}" srcOrd="4" destOrd="0" parTransId="{9ECAEF59-D2DD-4133-A447-7878C3D2F9C0}" sibTransId="{080AF494-4F56-4137-A73C-01499F2A3B87}"/>
    <dgm:cxn modelId="{958641D5-23AE-4B81-A36A-87ED8190E7FD}" type="presOf" srcId="{4BF9260F-3350-4066-9666-8E016788BE33}" destId="{BA0B25A8-A44D-49D7-9B50-0CAE0C6D19F2}" srcOrd="0" destOrd="0" presId="urn:microsoft.com/office/officeart/2005/8/layout/cycle5"/>
    <dgm:cxn modelId="{282CCEAE-FC42-4726-AE75-A1ED10318A22}" type="presOf" srcId="{E86F4C16-9456-4DA1-B724-5E84A629007E}" destId="{53B6A890-1B84-4065-999D-BBA68C082FA3}" srcOrd="0" destOrd="0" presId="urn:microsoft.com/office/officeart/2005/8/layout/cycle5"/>
    <dgm:cxn modelId="{656A206C-4790-43FA-A77D-231BAFCBD642}" type="presOf" srcId="{FF6AAE6B-43A4-4430-9000-17533898FF83}" destId="{145186FC-72B8-4A5A-8D03-18F6C37A4AB6}" srcOrd="0" destOrd="0" presId="urn:microsoft.com/office/officeart/2005/8/layout/cycle5"/>
    <dgm:cxn modelId="{7C6F1280-EC66-410B-A18D-1E8941142C85}" type="presOf" srcId="{9B9A37A2-AF41-4588-8A55-7961CAEF5D4E}" destId="{4AA6B75F-9C40-46F8-8489-FB1DCF01AB27}" srcOrd="0" destOrd="0" presId="urn:microsoft.com/office/officeart/2005/8/layout/cycle5"/>
    <dgm:cxn modelId="{27996720-A9CD-46F1-A391-ED0C136EA9B8}" srcId="{D325DB99-4283-45BE-A79F-EA5F5D8F9DC8}" destId="{255D1CD5-1C35-4EFD-AA7B-B81AF75201A8}" srcOrd="2" destOrd="0" parTransId="{9548352D-0E6D-4291-B75A-4FCDFD64BCFC}" sibTransId="{9B9A37A2-AF41-4588-8A55-7961CAEF5D4E}"/>
    <dgm:cxn modelId="{06337D47-533C-4F3E-97A4-A6C93DFF3D3B}" srcId="{D325DB99-4283-45BE-A79F-EA5F5D8F9DC8}" destId="{13FAA72B-F1E6-4430-8951-A3A55434D814}" srcOrd="3" destOrd="0" parTransId="{E806826A-E7DC-47EA-87FF-C74817EEEA69}" sibTransId="{4BF9260F-3350-4066-9666-8E016788BE33}"/>
    <dgm:cxn modelId="{B6DB0D87-4FA4-402D-8016-4D7579595310}" type="presOf" srcId="{080AF494-4F56-4137-A73C-01499F2A3B87}" destId="{4F88895B-681E-4BDF-AF57-59B4236EFB39}" srcOrd="0" destOrd="0" presId="urn:microsoft.com/office/officeart/2005/8/layout/cycle5"/>
    <dgm:cxn modelId="{BB16B147-B537-4CBB-B5CB-5C92D2A8F028}" type="presOf" srcId="{6381A245-10D9-49DE-991A-52820F71A132}" destId="{BD2470A5-0456-4DF8-BEC3-78D4639548A8}" srcOrd="0" destOrd="0" presId="urn:microsoft.com/office/officeart/2005/8/layout/cycle5"/>
    <dgm:cxn modelId="{E39A4FAD-EBA7-4C3E-920E-AE21006382B5}" type="presOf" srcId="{7446A863-F629-4344-A046-14D0E9397BCE}" destId="{964726D3-EAC4-4E02-99FC-47C46572F25E}" srcOrd="0" destOrd="0" presId="urn:microsoft.com/office/officeart/2005/8/layout/cycle5"/>
    <dgm:cxn modelId="{3FB33D7B-E0A6-4F90-B3FC-D41091E89F1F}" type="presOf" srcId="{255D1CD5-1C35-4EFD-AA7B-B81AF75201A8}" destId="{23F6E575-7DED-456B-8898-DEA2D60E1136}" srcOrd="0" destOrd="0" presId="urn:microsoft.com/office/officeart/2005/8/layout/cycle5"/>
    <dgm:cxn modelId="{75A9C13A-2864-42F0-9679-E6EFE3D13D8F}" type="presParOf" srcId="{1AF402CE-8181-4DCD-BCB0-7B9E692A8C94}" destId="{145186FC-72B8-4A5A-8D03-18F6C37A4AB6}" srcOrd="0" destOrd="0" presId="urn:microsoft.com/office/officeart/2005/8/layout/cycle5"/>
    <dgm:cxn modelId="{B23BD4F6-3761-4FF3-9876-33653223F76C}" type="presParOf" srcId="{1AF402CE-8181-4DCD-BCB0-7B9E692A8C94}" destId="{FFF67711-ABCE-436C-8C22-4515172B554B}" srcOrd="1" destOrd="0" presId="urn:microsoft.com/office/officeart/2005/8/layout/cycle5"/>
    <dgm:cxn modelId="{A74D04DF-CAF3-45B3-A6F2-241556BDCA64}" type="presParOf" srcId="{1AF402CE-8181-4DCD-BCB0-7B9E692A8C94}" destId="{964726D3-EAC4-4E02-99FC-47C46572F25E}" srcOrd="2" destOrd="0" presId="urn:microsoft.com/office/officeart/2005/8/layout/cycle5"/>
    <dgm:cxn modelId="{A5F1411A-1A10-4355-B59A-4416C9B4353C}" type="presParOf" srcId="{1AF402CE-8181-4DCD-BCB0-7B9E692A8C94}" destId="{53B6A890-1B84-4065-999D-BBA68C082FA3}" srcOrd="3" destOrd="0" presId="urn:microsoft.com/office/officeart/2005/8/layout/cycle5"/>
    <dgm:cxn modelId="{267A0ACC-C9EA-4468-B81E-0FBAAB341BC7}" type="presParOf" srcId="{1AF402CE-8181-4DCD-BCB0-7B9E692A8C94}" destId="{475DD486-A37D-49C2-AC8E-8E406A167F31}" srcOrd="4" destOrd="0" presId="urn:microsoft.com/office/officeart/2005/8/layout/cycle5"/>
    <dgm:cxn modelId="{F3F96655-9B05-4853-AEB9-7614AFE1C9DB}" type="presParOf" srcId="{1AF402CE-8181-4DCD-BCB0-7B9E692A8C94}" destId="{5D5B28AD-BD82-4C82-8EF8-016D3B3AC405}" srcOrd="5" destOrd="0" presId="urn:microsoft.com/office/officeart/2005/8/layout/cycle5"/>
    <dgm:cxn modelId="{9D5CB3E4-651A-4AD9-8A32-F0A4FF19D2D7}" type="presParOf" srcId="{1AF402CE-8181-4DCD-BCB0-7B9E692A8C94}" destId="{23F6E575-7DED-456B-8898-DEA2D60E1136}" srcOrd="6" destOrd="0" presId="urn:microsoft.com/office/officeart/2005/8/layout/cycle5"/>
    <dgm:cxn modelId="{6BC0FC0A-C4F0-4096-954D-BACC588AA4E5}" type="presParOf" srcId="{1AF402CE-8181-4DCD-BCB0-7B9E692A8C94}" destId="{4A604246-957C-4ED9-9A24-6A8484EBA5CA}" srcOrd="7" destOrd="0" presId="urn:microsoft.com/office/officeart/2005/8/layout/cycle5"/>
    <dgm:cxn modelId="{243C2693-524F-4A5A-8816-A9088A69ED3B}" type="presParOf" srcId="{1AF402CE-8181-4DCD-BCB0-7B9E692A8C94}" destId="{4AA6B75F-9C40-46F8-8489-FB1DCF01AB27}" srcOrd="8" destOrd="0" presId="urn:microsoft.com/office/officeart/2005/8/layout/cycle5"/>
    <dgm:cxn modelId="{749B087F-915A-4049-8367-5CC436CCAC01}" type="presParOf" srcId="{1AF402CE-8181-4DCD-BCB0-7B9E692A8C94}" destId="{FE03B228-D273-4358-BC06-074B0A7C7C21}" srcOrd="9" destOrd="0" presId="urn:microsoft.com/office/officeart/2005/8/layout/cycle5"/>
    <dgm:cxn modelId="{A247D242-62D1-49FF-9AE3-444694052D9B}" type="presParOf" srcId="{1AF402CE-8181-4DCD-BCB0-7B9E692A8C94}" destId="{CAECD1C8-87DE-43C4-A8E3-194E70D1DF04}" srcOrd="10" destOrd="0" presId="urn:microsoft.com/office/officeart/2005/8/layout/cycle5"/>
    <dgm:cxn modelId="{D736EC1C-547A-436A-8C35-26E033D0D5A1}" type="presParOf" srcId="{1AF402CE-8181-4DCD-BCB0-7B9E692A8C94}" destId="{BA0B25A8-A44D-49D7-9B50-0CAE0C6D19F2}" srcOrd="11" destOrd="0" presId="urn:microsoft.com/office/officeart/2005/8/layout/cycle5"/>
    <dgm:cxn modelId="{C8B550F5-EAFC-4B96-839E-B27FBC20D8DC}" type="presParOf" srcId="{1AF402CE-8181-4DCD-BCB0-7B9E692A8C94}" destId="{BD2470A5-0456-4DF8-BEC3-78D4639548A8}" srcOrd="12" destOrd="0" presId="urn:microsoft.com/office/officeart/2005/8/layout/cycle5"/>
    <dgm:cxn modelId="{608746B4-1DDB-4A91-A736-2F15EE35327B}" type="presParOf" srcId="{1AF402CE-8181-4DCD-BCB0-7B9E692A8C94}" destId="{3AE3D6D5-4A2A-425E-8F3D-AE75E8A581F2}" srcOrd="13" destOrd="0" presId="urn:microsoft.com/office/officeart/2005/8/layout/cycle5"/>
    <dgm:cxn modelId="{A0BD4A22-50C7-43FA-914D-C58E74F65D8B}" type="presParOf" srcId="{1AF402CE-8181-4DCD-BCB0-7B9E692A8C94}" destId="{4F88895B-681E-4BDF-AF57-59B4236EFB3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FDB-18E5-451C-9F8F-91BCF2A63B3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D289-07C3-4E62-8F4A-6CDB21BB6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6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FDB-18E5-451C-9F8F-91BCF2A63B3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D289-07C3-4E62-8F4A-6CDB21BB6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1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FDB-18E5-451C-9F8F-91BCF2A63B3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D289-07C3-4E62-8F4A-6CDB21BB6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FDB-18E5-451C-9F8F-91BCF2A63B3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D289-07C3-4E62-8F4A-6CDB21BB6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5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FDB-18E5-451C-9F8F-91BCF2A63B3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D289-07C3-4E62-8F4A-6CDB21BB6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0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FDB-18E5-451C-9F8F-91BCF2A63B3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D289-07C3-4E62-8F4A-6CDB21BB6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3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FDB-18E5-451C-9F8F-91BCF2A63B3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D289-07C3-4E62-8F4A-6CDB21BB6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3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FDB-18E5-451C-9F8F-91BCF2A63B3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D289-07C3-4E62-8F4A-6CDB21BB6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5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FDB-18E5-451C-9F8F-91BCF2A63B3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D289-07C3-4E62-8F4A-6CDB21BB6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FDB-18E5-451C-9F8F-91BCF2A63B3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D289-07C3-4E62-8F4A-6CDB21BB6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9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5FDB-18E5-451C-9F8F-91BCF2A63B3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D289-07C3-4E62-8F4A-6CDB21BB6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9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75FDB-18E5-451C-9F8F-91BCF2A63B3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8D289-07C3-4E62-8F4A-6CDB21BB6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3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0077" y="1305342"/>
            <a:ext cx="10793506" cy="5509763"/>
            <a:chOff x="630077" y="1305342"/>
            <a:chExt cx="10793506" cy="55097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30077" y="1305342"/>
              <a:ext cx="10793506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dirty="0" smtClean="0">
                  <a:latin typeface="Arial Black" panose="020B0A04020102020204" pitchFamily="34" charset="0"/>
                </a:rPr>
                <a:t>Исследовательская и проектная работа в дошкольном образовательном учреждении</a:t>
              </a:r>
              <a:endParaRPr lang="ru-RU" sz="4400" i="1" dirty="0">
                <a:latin typeface="Arial Black" panose="020B0A04020102020204" pitchFamily="34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9626" y="3429000"/>
              <a:ext cx="6782409" cy="338610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124943" y="4734342"/>
              <a:ext cx="329864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Гусев </a:t>
              </a:r>
            </a:p>
            <a:p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Леонид Евгеньевич</a:t>
              </a:r>
              <a:endParaRPr lang="ru-RU" sz="2000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08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39485"/>
            <a:ext cx="12192000" cy="6858000"/>
            <a:chOff x="0" y="139485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139485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Роль </a:t>
                </a:r>
                <a:r>
                  <a:rPr lang="ru-RU" sz="3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взрослого в исследовательской деятельности </a:t>
                </a:r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дошкольника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9A4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Какова </a:t>
              </a:r>
              <a:r>
                <a:rPr lang="ru-RU" sz="2800" b="1" dirty="0">
                  <a:solidFill>
                    <a:srgbClr val="C9A4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должна быть степень участия взрослого и содержание этого воздействия?</a:t>
              </a:r>
            </a:p>
            <a:p>
              <a:endPara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u="sng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Ситуация </a:t>
              </a:r>
              <a:r>
                <a:rPr lang="ru-RU" sz="2800" u="sng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третья</a:t>
              </a:r>
            </a:p>
            <a:p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Решение ситуации находит не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ребёнок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а взрослый, оберегающий дошкольника от проявления самостоятельности. Взрослый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даёт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готовый ответ, не дав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ребёнку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проявить какие бы то ни было усилия по нахождению решения.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Поисковая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деятельность как таковая теряет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свой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смысл и значение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487" y="4735640"/>
            <a:ext cx="2378603" cy="21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1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Роль </a:t>
                </a:r>
                <a:r>
                  <a:rPr lang="ru-RU" sz="3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взрослого в исследовательской деятельности </a:t>
                </a:r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дошкольника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5416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9A4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Какова </a:t>
              </a:r>
              <a:r>
                <a:rPr lang="ru-RU" sz="2800" b="1" dirty="0">
                  <a:solidFill>
                    <a:srgbClr val="C9A4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должна быть степень участия взрослого и содержание этого воздействия?</a:t>
              </a:r>
            </a:p>
            <a:p>
              <a:pPr>
                <a:spcBef>
                  <a:spcPts val="1200"/>
                </a:spcBef>
              </a:pPr>
              <a:r>
                <a:rPr lang="ru-RU" sz="26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Итак</a:t>
              </a:r>
              <a:r>
                <a:rPr lang="ru-RU" sz="2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взрослый должен придерживаться золотой середины между сверхвлиянием на деятельность </a:t>
              </a:r>
              <a:r>
                <a:rPr lang="ru-RU" sz="26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ребёнка </a:t>
              </a:r>
              <a:r>
                <a:rPr lang="ru-RU" sz="2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недостаточным влиянием, поскольку первое снижает собственную активность ребенка, а второе </a:t>
              </a:r>
              <a:r>
                <a:rPr lang="ru-RU" sz="26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может настолько </a:t>
              </a:r>
              <a:r>
                <a:rPr lang="ru-RU" sz="2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интенсифицировать эту активность, что контакт </a:t>
              </a:r>
              <a:r>
                <a:rPr lang="ru-RU" sz="26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ребёнка </a:t>
              </a:r>
              <a:r>
                <a:rPr lang="ru-RU" sz="2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 взрослым ослабевает, а поисковая деятельность теряет свой смысл. </a:t>
              </a:r>
              <a:endParaRPr lang="ru-RU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Помощь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взрослого должна носить характер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доброжелательности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вселять веру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ребёнка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свои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силы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способствовать радости открытия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ребёнком </a:t>
              </a: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чего-то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нового для себя.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487" y="4735640"/>
            <a:ext cx="2378603" cy="21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5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Роль </a:t>
                </a:r>
                <a:r>
                  <a:rPr lang="ru-RU" sz="3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взрослого в исследовательской деятельности </a:t>
                </a:r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дошкольника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4862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Должна </a:t>
              </a:r>
              <a:r>
                <a:rPr lang="ru-RU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 меняться степень участия взрослого и при каких условиях</a:t>
              </a:r>
              <a:r>
                <a:rPr lang="ru-RU" sz="2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>
                <a:spcBef>
                  <a:spcPts val="1200"/>
                </a:spcBef>
              </a:pP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Поскольку опыт исследовательской деятельности приобретается не сразу, а поэтапно и пооперационно, то и деятельность качественно меняется и выходит на новый уровень. Во многом это определено степенью участия взрослого в деятельности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ребёнка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Рассмотрим </a:t>
              </a:r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уровни проблемности обучения, </a:t>
              </a:r>
              <a:endPara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выделяемые </a:t>
              </a:r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критерию степени участия </a:t>
              </a:r>
              <a:endPara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взрослого </a:t>
              </a:r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деятельности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ребёнка</a:t>
              </a:r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1044" y="4314512"/>
            <a:ext cx="2890047" cy="25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1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Роль </a:t>
                </a:r>
                <a:r>
                  <a:rPr lang="ru-RU" sz="3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взрослого в исследовательской деятельности </a:t>
                </a:r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дошкольника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4585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9A4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Должна </a:t>
              </a:r>
              <a:r>
                <a:rPr lang="ru-RU" sz="2800" b="1" dirty="0">
                  <a:solidFill>
                    <a:srgbClr val="C9A4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 меняться степень участия взрослого и при каких условиях</a:t>
              </a:r>
              <a:r>
                <a:rPr lang="ru-RU" sz="2800" b="1" dirty="0" smtClean="0">
                  <a:solidFill>
                    <a:srgbClr val="C9A4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>
                <a:spcBef>
                  <a:spcPts val="1200"/>
                </a:spcBef>
              </a:pPr>
              <a:r>
                <a:rPr lang="ru-RU" sz="2800" u="sng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Первый уровень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(низкая степень проблемности).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Педагог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ставит перед детьми проблему и поисковую задачу, а также намечает план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её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решения. Поиск осуществляется детьми самостоятельно.</a:t>
              </a:r>
            </a:p>
            <a:p>
              <a:pPr>
                <a:spcBef>
                  <a:spcPts val="1200"/>
                </a:spcBef>
              </a:pPr>
              <a:r>
                <a:rPr lang="ru-RU" sz="2800" u="sng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Второй уровень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(средняя степень проблемности).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Педагог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также ставит перед детьми проблему,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теперь дети сами ищут пути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её решения.</a:t>
              </a:r>
              <a:endPara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1044" y="4314512"/>
            <a:ext cx="2890047" cy="25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Роль </a:t>
                </a:r>
                <a:r>
                  <a:rPr lang="ru-RU" sz="3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взрослого в исследовательской деятельности </a:t>
                </a:r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дошкольника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528478" y="1309446"/>
              <a:ext cx="11135044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9A4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Должна </a:t>
              </a:r>
              <a:r>
                <a:rPr lang="ru-RU" sz="2800" b="1" dirty="0">
                  <a:solidFill>
                    <a:srgbClr val="C9A4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 меняться степень участия взрослого и при каких условиях</a:t>
              </a:r>
              <a:r>
                <a:rPr lang="ru-RU" sz="2800" b="1" dirty="0" smtClean="0">
                  <a:solidFill>
                    <a:srgbClr val="C9A4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>
                <a:spcBef>
                  <a:spcPts val="1200"/>
                </a:spcBef>
              </a:pPr>
              <a:r>
                <a:rPr lang="ru-RU" sz="2800" u="sng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Третий уровень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(высокая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степень проблемности).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Педагог представляет проблемную ситуацию, а дети самостоятельно находят суть проблемы, ставят поисковую задачу, намечают и реализуют план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её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решения.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Взрослый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осуществляет общую организацию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деятельности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умелый контроль.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1044" y="4314512"/>
            <a:ext cx="2890047" cy="25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8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Роль </a:t>
                </a:r>
                <a:r>
                  <a:rPr lang="ru-RU" sz="3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взрослого в исследовательской деятельности </a:t>
                </a:r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дошкольника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4431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9A4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Должна </a:t>
              </a:r>
              <a:r>
                <a:rPr lang="ru-RU" sz="2800" b="1" dirty="0">
                  <a:solidFill>
                    <a:srgbClr val="C9A4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 меняться степень участия взрослого и при каких условиях</a:t>
              </a:r>
              <a:r>
                <a:rPr lang="ru-RU" sz="2800" b="1" dirty="0" smtClean="0">
                  <a:solidFill>
                    <a:srgbClr val="C9A4E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>
                <a:spcBef>
                  <a:spcPts val="1200"/>
                </a:spcBef>
              </a:pP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Таким образом, переход от низкого к более высокому уровню проблемности основан на принципах минимизации сообщаемой информации детям и предоставления им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всё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большей самостоятельности вследствие сокращая степени участия взрослого в деятельности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ребёнка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Третий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уровень проблемности реализуется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исследовательской деятельности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1044" y="4314512"/>
            <a:ext cx="2890047" cy="25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4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Группировка тем исследовательских работ детей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340963" y="1309446"/>
              <a:ext cx="11290127" cy="52014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А.И. Савенков 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автор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книг по 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методике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исследовательского обучения, основатель конкурса 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исследовательских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и проектных работ 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дошкольников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и младших школьников </a:t>
              </a:r>
              <a:endParaRPr lang="ru-RU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Я – </a:t>
              </a:r>
              <a:r>
                <a:rPr lang="ru-RU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исследователь» 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ru-RU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условно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объединил темы детских исследований в три 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группы:</a:t>
              </a:r>
            </a:p>
            <a:p>
              <a:pPr marL="1428750" lvl="2" indent="-514350">
                <a:buAutoNum type="arabicPeriod"/>
              </a:pPr>
              <a:r>
                <a:rPr lang="ru-RU" sz="3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Фантастические</a:t>
              </a:r>
            </a:p>
            <a:p>
              <a:pPr marL="1428750" lvl="2" indent="-514350">
                <a:buAutoNum type="arabicPeriod"/>
              </a:pPr>
              <a:r>
                <a:rPr lang="ru-RU" sz="30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Эмпирические</a:t>
              </a:r>
            </a:p>
            <a:p>
              <a:pPr marL="1428750" lvl="2" indent="-514350">
                <a:buAutoNum type="arabicPeriod"/>
              </a:pPr>
              <a:r>
                <a:rPr lang="ru-RU" sz="30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Теоретические </a:t>
              </a:r>
            </a:p>
            <a:p>
              <a:pPr>
                <a:spcBef>
                  <a:spcPts val="1200"/>
                </a:spcBef>
              </a:pP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Савенков </a:t>
              </a:r>
              <a:r>
                <a:rPr lang="ru-RU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А. И. Методика исследовательского обучения </a:t>
              </a:r>
              <a:endParaRPr lang="ru-RU" sz="2400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дошкольников</a:t>
              </a:r>
              <a:r>
                <a:rPr lang="ru-RU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. Самара: Изд. «Учебная литература»: </a:t>
              </a:r>
              <a:endParaRPr lang="ru-RU" sz="2400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Изд</a:t>
              </a:r>
              <a:r>
                <a:rPr lang="ru-RU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. дом «Фёдоров», 2010. С. </a:t>
              </a:r>
              <a:r>
                <a:rPr lang="ru-RU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39–40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6027" y="4694848"/>
            <a:ext cx="2789881" cy="21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01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Группировка тем исследовательских работ детей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4985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Фантастические исследования </a:t>
              </a:r>
              <a:r>
                <a:rPr lang="ru-RU" sz="3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ru-RU" sz="3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ориентированные на исследование и разработку несуществующих, фантастических объектов и явлений. </a:t>
              </a:r>
              <a:endParaRPr lang="ru-R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Например</a:t>
              </a:r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ребёнок выходит за рамки обыденных представлений и работает над созданием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несуществующего </a:t>
              </a:r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вида транспорта, описывает свою техническую идею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словами </a:t>
              </a:r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или/и представляет её в рисунке, макете, </a:t>
              </a:r>
              <a:endPara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выполненном </a:t>
              </a:r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 картонных коробок, </a:t>
              </a:r>
              <a:endPara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пластиковых </a:t>
              </a:r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бутылок и пр.</a:t>
              </a:r>
              <a:endPara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endParaRPr lang="ru-RU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6027" y="4694848"/>
            <a:ext cx="2789881" cy="21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92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Группировка тем исследовательских работ детей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Эмпирические </a:t>
              </a:r>
              <a:r>
                <a:rPr lang="ru-RU" sz="30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исследования </a:t>
              </a:r>
              <a:r>
                <a:rPr lang="ru-RU" sz="30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ru-RU" sz="30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0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предполагающие проведение детьми </a:t>
              </a:r>
              <a:r>
                <a:rPr lang="ru-RU" sz="30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самостоятельных </a:t>
              </a:r>
              <a:r>
                <a:rPr lang="ru-RU" sz="30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наблюдений и экспериментов. </a:t>
              </a:r>
              <a:endParaRPr lang="ru-RU" sz="3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3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i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Чаще </a:t>
              </a:r>
              <a:r>
                <a:rPr lang="ru-RU" sz="2800" i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всего дети выбирают темы этой </a:t>
              </a:r>
              <a:r>
                <a:rPr lang="ru-RU" sz="2800" i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группы.</a:t>
              </a:r>
            </a:p>
            <a:p>
              <a:r>
                <a:rPr lang="ru-RU" sz="2800" i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Объектами </a:t>
              </a:r>
              <a:r>
                <a:rPr lang="ru-RU" sz="2800" i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их исследовательского поиска могут стать объекты и явления живой и неживой природы, отношения между объектами, какие-либо </a:t>
              </a:r>
              <a:r>
                <a:rPr lang="ru-RU" sz="2800" i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процессы.</a:t>
              </a:r>
              <a:endParaRPr lang="ru-RU" sz="28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6800" y="4619625"/>
            <a:ext cx="13811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35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Группировка тем исследовательских работ детей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Теоретические </a:t>
              </a:r>
              <a:r>
                <a:rPr lang="ru-RU" sz="30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исследования </a:t>
              </a:r>
              <a:r>
                <a:rPr lang="ru-RU" sz="30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ru-RU" sz="30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ориентированные на изучение и обобщение фактов, материалов, которые содержатся в разных теоретических источниках. </a:t>
              </a:r>
              <a:endParaRPr lang="ru-RU" sz="3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3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i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 </a:t>
              </a:r>
              <a:r>
                <a:rPr lang="ru-RU" sz="2800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такими темами любят размышлять дети с проявлением одарённости</a:t>
              </a:r>
              <a:r>
                <a:rPr lang="ru-RU" sz="2800" i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5582" y="3521536"/>
            <a:ext cx="4685510" cy="34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Исследовательская и проектная работа </a:t>
                </a:r>
              </a:p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 дошкольном образовательном учреждении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1404" y="4999553"/>
                <a:ext cx="2729686" cy="2148733"/>
              </a:xfrm>
              <a:prstGeom prst="rect">
                <a:avLst/>
              </a:prstGeom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340963" y="1271066"/>
              <a:ext cx="1129012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Дошкольное образование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является первой ступенью общего образования и именно на этом этапе начинается становление личности, отвечающей новым веяниям социума в целом и системы дошкольного образования в частности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0963" y="3264314"/>
              <a:ext cx="9027324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выходе из дошкольного детства 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должно быть обеспечено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у 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ребёнка определённых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личностных качеств, отвечающих новым требованиям, а именно: инициативности и самостоятельности, любознательности, способности к применению собственных 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решений (ФГОС ДО).</a:t>
              </a:r>
              <a:endParaRPr lang="ru-RU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22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Выбор темы исследовательской работы ребёнка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5447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Тема является своеобразной </a:t>
              </a:r>
              <a:r>
                <a:rPr lang="ru-RU" sz="2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визитной </a:t>
              </a:r>
              <a:r>
                <a:rPr lang="ru-RU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карточкой исследовательской работы.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Конечно, она может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несколько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 корректироваться в ходе исследовательского поиска, но всё же её нужно сформулировать корректно с самого начала. Слишком объёмная тема может оказаться непосильной для ребёнка.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Можно предложить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ребёнку после выбора темы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сформулировать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её так, чтобы показать столкновение разных точек зрения, спорные моменты. Полезным будет формулирование темы в двух вариантах:</a:t>
              </a:r>
            </a:p>
            <a:p>
              <a:pPr lvl="1"/>
              <a:r>
                <a:rPr lang="ru-RU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1-й вариант – теоретический (теоретически </a:t>
              </a:r>
              <a:endPara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ru-RU" sz="24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сконструированное название)</a:t>
              </a:r>
              <a:endPara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ru-RU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2-й вариант – творческий (название, содержащее </a:t>
              </a:r>
              <a:endPara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ru-RU" sz="24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образы</a:t>
              </a:r>
              <a:r>
                <a:rPr lang="ru-RU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ярко и </a:t>
              </a:r>
              <a:r>
                <a:rPr lang="ru-RU" sz="24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эмоционально </a:t>
              </a:r>
              <a:r>
                <a:rPr lang="ru-RU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представляющее работу).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6027" y="4694848"/>
            <a:ext cx="2789881" cy="21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04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Выбор темы исследовательской работы ребёнка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4955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правильного выбора темы </a:t>
              </a:r>
              <a:r>
                <a:rPr lang="ru-RU" sz="3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исследовательской работы во </a:t>
              </a:r>
              <a:r>
                <a:rPr lang="ru-RU" sz="3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многом зависит результат </a:t>
              </a:r>
              <a:r>
                <a:rPr lang="ru-RU" sz="3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познавательно-исследовательской </a:t>
              </a:r>
              <a:r>
                <a:rPr lang="ru-RU" sz="3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деятельности. </a:t>
              </a:r>
              <a:r>
                <a:rPr lang="ru-RU" sz="3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Тема детской исследовательской работы должна быть</a:t>
              </a:r>
              <a:r>
                <a:rPr lang="ru-RU" sz="3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1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Интересной и увлекательной для ребёнка в настоящем и востребованной в будущем, чтобы он на практике смог применить полученные в ходе исследовательского поиска знания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2. Соответствующей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возрастным особенностям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познавательным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возможностям ребёнка.</a:t>
              </a:r>
            </a:p>
            <a:p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3. Реализуемой в имеющихся условиях.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6027" y="4694848"/>
            <a:ext cx="2789881" cy="21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0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Выбор темы исследовательской работы ребёнка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4.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Приносящей ребёнку пользу: позволяющей в поиске получить новые знания и умения, раскрыть лучшие качества своей личности,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продемонстрировать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интеллектуальные и другие умения,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самореализоваться.</a:t>
              </a:r>
            </a:p>
            <a:p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5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Актуальной – отражающей проблемы современной науки и практики, соответствующей запросам общества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Оригинальной – отражающей способность ребёнка нестандартно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смотреть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мир, найти необычное в обычном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Выполняемой относительно быстро,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поскольку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возможности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дошкольников </a:t>
              </a: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долговременно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целенаправленно работать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одной темой ещё ограничены.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6027" y="4694848"/>
            <a:ext cx="2789881" cy="21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40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113504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Примерные темы детских исследовательских работ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Любимые </a:t>
              </a:r>
              <a:r>
                <a:rPr lang="ru-RU" sz="2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животные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Кто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живёт </a:t>
              </a:r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моем лесу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Кто сказал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«мяу»?</a:t>
              </a:r>
            </a:p>
            <a:p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Мой домашний питомец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Собака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друг </a:t>
              </a:r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помощник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человека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5162" y="3771823"/>
              <a:ext cx="4407790" cy="245690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78670" y="1885285"/>
              <a:ext cx="3231187" cy="3574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0746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27215"/>
            <a:ext cx="12192000" cy="6858000"/>
            <a:chOff x="0" y="127215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127215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113504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Примерные темы детских исследовательских работ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138148" y="3868279"/>
              <a:ext cx="556379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2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Моя семья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мне выбирали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имя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Куклы моей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бабушки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Мой героический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прадедушка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Наша семейная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реликвия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Наши добрые дела</a:t>
              </a:r>
              <a:endPara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2715" y="1309446"/>
              <a:ext cx="586605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2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Птицы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Зачем птицам нужен клюв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Птицы моего двора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Пернатые архитекторы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 покормлю птиц зимой!</a:t>
              </a:r>
              <a:endPara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37318" y="1309446"/>
              <a:ext cx="5376433" cy="2402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639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5498"/>
            <a:ext cx="12192000" cy="6858000"/>
            <a:chOff x="0" y="15498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15498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113504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Примерные темы детских исследовательских работ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556379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2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Весёлая математика</a:t>
              </a:r>
            </a:p>
            <a:p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Весёлые цифры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Цифры и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числа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Числа в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сказках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Часы и время</a:t>
              </a:r>
              <a:endPara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77942" y="4103216"/>
              <a:ext cx="586605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2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Этика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Добрым быть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хорошо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Правила хорошего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тона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Вежливость на каждый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день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59837" y="1254255"/>
              <a:ext cx="3812583" cy="3163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230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113504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Примерные темы детских исследовательских работ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3869711" y="4169724"/>
              <a:ext cx="556379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2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Экология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Кто загрязняет воздух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Газированная вода – вред или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польза?</a:t>
              </a:r>
            </a:p>
            <a:p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нужно бороться с 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мусором</a:t>
              </a:r>
            </a:p>
            <a:p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Какой бывает снег?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6886" y="1529246"/>
              <a:ext cx="586605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2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Физкультура и спорт</a:t>
              </a:r>
            </a:p>
            <a:p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Эти разные мячи</a:t>
              </a:r>
            </a:p>
            <a:p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Спортивная жизнь моей семьи</a:t>
              </a:r>
            </a:p>
            <a:p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Мои любимые спортивные игры</a:t>
              </a:r>
            </a:p>
            <a:p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Мои занятия спортом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62701" y="3776015"/>
              <a:ext cx="2068390" cy="308198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AFCFB"/>
                </a:clrFrom>
                <a:clrTo>
                  <a:srgbClr val="FAFC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8292" y="1565875"/>
              <a:ext cx="2217308" cy="2173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684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56461" y="406400"/>
                <a:ext cx="1127463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Типичные ошибки детских исследовательских работ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70562" y="4443945"/>
              <a:ext cx="2735064" cy="2274569"/>
            </a:xfrm>
            <a:prstGeom prst="rect">
              <a:avLst/>
            </a:prstGeom>
          </p:spPr>
        </p:pic>
        <p:grpSp>
          <p:nvGrpSpPr>
            <p:cNvPr id="2" name="Группа 1"/>
            <p:cNvGrpSpPr/>
            <p:nvPr/>
          </p:nvGrpSpPr>
          <p:grpSpPr>
            <a:xfrm>
              <a:off x="496047" y="1309446"/>
              <a:ext cx="11135044" cy="4939814"/>
              <a:chOff x="496047" y="1309446"/>
              <a:chExt cx="11135044" cy="493981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496047" y="1309446"/>
                <a:ext cx="11135044" cy="4939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</a:t>
                </a:r>
                <a:r>
                  <a:rPr lang="ru-RU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сформулированы цели и </a:t>
                </a:r>
                <a:r>
                  <a:rPr lang="ru-RU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задачи работы</a:t>
                </a:r>
                <a:endPara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ru-RU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тема </a:t>
                </a:r>
                <a:r>
                  <a:rPr lang="ru-RU" sz="28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работы не </a:t>
                </a:r>
                <a:r>
                  <a:rPr lang="ru-RU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актуальна</a:t>
                </a:r>
                <a:endParaRPr lang="ru-RU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ru-RU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нет </a:t>
                </a:r>
                <a:r>
                  <a:rPr lang="ru-RU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проблемы и гипотезы </a:t>
                </a:r>
                <a:r>
                  <a:rPr lang="ru-RU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исследования</a:t>
                </a:r>
                <a:endPara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ru-RU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работа </a:t>
                </a:r>
                <a:r>
                  <a:rPr lang="ru-RU" sz="28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имеет реферативный </a:t>
                </a:r>
                <a:r>
                  <a:rPr lang="ru-RU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характер</a:t>
                </a:r>
                <a:endParaRPr lang="ru-RU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ru-RU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нет </a:t>
                </a:r>
                <a:r>
                  <a:rPr lang="ru-RU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выводов по исследовательской </a:t>
                </a:r>
                <a:r>
                  <a:rPr lang="ru-RU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работе</a:t>
                </a:r>
                <a:endPara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ru-RU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задачи </a:t>
                </a:r>
                <a:r>
                  <a:rPr lang="ru-RU" sz="28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положения гипотезы не связаны между </a:t>
                </a:r>
                <a:r>
                  <a:rPr lang="ru-RU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собой</a:t>
                </a:r>
                <a:endParaRPr lang="ru-RU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ru-RU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теоретическая </a:t>
                </a:r>
                <a:r>
                  <a:rPr lang="ru-RU" sz="28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практическая части работы </a:t>
                </a:r>
                <a:endPara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r>
                  <a:rPr lang="ru-RU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согласованы</a:t>
                </a:r>
                <a:endPara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ru-RU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сделаны </a:t>
                </a:r>
                <a:r>
                  <a:rPr lang="ru-RU" sz="28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выводы по экспериментам </a:t>
                </a:r>
                <a:r>
                  <a:rPr lang="ru-RU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без </a:t>
                </a:r>
              </a:p>
              <a:p>
                <a:pPr lvl="2"/>
                <a:r>
                  <a:rPr lang="ru-RU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доказательной базы</a:t>
                </a:r>
                <a:endParaRPr lang="ru-RU" sz="2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Стрелка вправо 4"/>
              <p:cNvSpPr/>
              <p:nvPr/>
            </p:nvSpPr>
            <p:spPr>
              <a:xfrm>
                <a:off x="852508" y="1309446"/>
                <a:ext cx="278868" cy="431837"/>
              </a:xfrm>
              <a:prstGeom prst="rightArrow">
                <a:avLst/>
              </a:prstGeom>
              <a:solidFill>
                <a:srgbClr val="7C53C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трелка вправо 10"/>
              <p:cNvSpPr/>
              <p:nvPr/>
            </p:nvSpPr>
            <p:spPr>
              <a:xfrm>
                <a:off x="852508" y="1823065"/>
                <a:ext cx="278868" cy="431837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трелка вправо 11"/>
              <p:cNvSpPr/>
              <p:nvPr/>
            </p:nvSpPr>
            <p:spPr>
              <a:xfrm>
                <a:off x="852508" y="2307942"/>
                <a:ext cx="278868" cy="431837"/>
              </a:xfrm>
              <a:prstGeom prst="rightArrow">
                <a:avLst/>
              </a:prstGeom>
              <a:solidFill>
                <a:srgbClr val="7C53C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трелка вправо 12"/>
              <p:cNvSpPr/>
              <p:nvPr/>
            </p:nvSpPr>
            <p:spPr>
              <a:xfrm>
                <a:off x="852508" y="2865780"/>
                <a:ext cx="278868" cy="431837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трелка вправо 13"/>
              <p:cNvSpPr/>
              <p:nvPr/>
            </p:nvSpPr>
            <p:spPr>
              <a:xfrm>
                <a:off x="852508" y="3384661"/>
                <a:ext cx="278868" cy="431837"/>
              </a:xfrm>
              <a:prstGeom prst="rightArrow">
                <a:avLst/>
              </a:prstGeom>
              <a:solidFill>
                <a:srgbClr val="7C53C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Стрелка вправо 14"/>
              <p:cNvSpPr/>
              <p:nvPr/>
            </p:nvSpPr>
            <p:spPr>
              <a:xfrm>
                <a:off x="852508" y="3903542"/>
                <a:ext cx="278868" cy="431837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трелка вправо 15"/>
              <p:cNvSpPr/>
              <p:nvPr/>
            </p:nvSpPr>
            <p:spPr>
              <a:xfrm>
                <a:off x="852508" y="4414463"/>
                <a:ext cx="278868" cy="431837"/>
              </a:xfrm>
              <a:prstGeom prst="rightArrow">
                <a:avLst/>
              </a:prstGeom>
              <a:solidFill>
                <a:srgbClr val="7C53C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трелка вправо 16"/>
              <p:cNvSpPr/>
              <p:nvPr/>
            </p:nvSpPr>
            <p:spPr>
              <a:xfrm>
                <a:off x="852508" y="5365310"/>
                <a:ext cx="278868" cy="431837"/>
              </a:xfrm>
              <a:prstGeom prst="right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1169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2192000" cy="6858000"/>
            <a:chOff x="0" y="290286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90286"/>
              <a:ext cx="12192000" cy="6858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56461" y="406400"/>
              <a:ext cx="1127463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Структура презентации исследовательской работы</a:t>
              </a:r>
              <a:endParaRPr lang="ru-RU" sz="3200" i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96047" y="1309446"/>
            <a:ext cx="11135044" cy="4924425"/>
            <a:chOff x="496047" y="1309446"/>
            <a:chExt cx="11135044" cy="492442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4924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титульный </a:t>
              </a:r>
              <a:r>
                <a:rPr lang="ru-RU" sz="3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</a:t>
              </a:r>
              <a:endParaRPr lang="ru-RU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тема работы, сведения об авторе и руководителе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2400"/>
                </a:spcBef>
              </a:pPr>
              <a:r>
                <a:rPr lang="ru-RU" sz="3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</a:t>
              </a:r>
              <a:r>
                <a:rPr lang="ru-RU" sz="3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проблемным вопросом </a:t>
              </a:r>
              <a:r>
                <a:rPr lang="ru-RU" sz="3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исследования</a:t>
              </a:r>
              <a:endPara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целью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исследования</a:t>
              </a:r>
              <a:endPara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2400"/>
                </a:spcBef>
              </a:pPr>
              <a:r>
                <a:rPr lang="ru-RU" sz="3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</a:t>
              </a:r>
              <a:r>
                <a:rPr lang="ru-RU" sz="3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гипотезой </a:t>
              </a:r>
              <a:r>
                <a:rPr lang="ru-RU" sz="3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исследования</a:t>
              </a:r>
            </a:p>
            <a:p>
              <a:pPr algn="ctr">
                <a:spcBef>
                  <a:spcPts val="2400"/>
                </a:spcBef>
              </a:pPr>
              <a:r>
                <a:rPr lang="ru-RU" sz="3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слайды </a:t>
              </a:r>
              <a:r>
                <a:rPr lang="ru-RU" sz="3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описанием хода исследования </a:t>
              </a:r>
              <a:endParaRPr lang="ru-RU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28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фото, сделанными во время исследования</a:t>
              </a: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2400"/>
                </a:spcBef>
              </a:pPr>
              <a:r>
                <a:rPr lang="ru-RU" sz="3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</a:t>
              </a:r>
              <a:r>
                <a:rPr lang="ru-RU" sz="3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общими </a:t>
              </a:r>
              <a:r>
                <a:rPr lang="ru-RU" sz="3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выводами</a:t>
              </a:r>
              <a:endParaRPr lang="ru-RU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Стрелка вниз 1"/>
            <p:cNvSpPr/>
            <p:nvPr/>
          </p:nvSpPr>
          <p:spPr>
            <a:xfrm>
              <a:off x="5439905" y="2324746"/>
              <a:ext cx="511444" cy="2324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5439905" y="3495028"/>
              <a:ext cx="511444" cy="2324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5439905" y="4212956"/>
              <a:ext cx="511444" cy="2324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5439905" y="5406326"/>
              <a:ext cx="511444" cy="2324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69688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8583" y="1590191"/>
            <a:ext cx="107935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Технология проектного метода </a:t>
            </a:r>
          </a:p>
          <a:p>
            <a:r>
              <a:rPr lang="ru-RU" sz="4400" dirty="0" smtClean="0">
                <a:latin typeface="Arial Black" panose="020B0A04020102020204" pitchFamily="34" charset="0"/>
              </a:rPr>
              <a:t>в дошкольном образовательном учреждении</a:t>
            </a:r>
            <a:endParaRPr lang="ru-RU" sz="4400" i="1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25125"/>
            <a:ext cx="5143256" cy="34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9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Исследовательская и проектная работа </a:t>
                </a:r>
              </a:p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 дошкольном образовательном учреждении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1404" y="4999553"/>
                <a:ext cx="2729686" cy="2148733"/>
              </a:xfrm>
              <a:prstGeom prst="rect">
                <a:avLst/>
              </a:prstGeom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340963" y="1309446"/>
              <a:ext cx="11290127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Что такое детская </a:t>
              </a:r>
              <a:r>
                <a:rPr lang="ru-RU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исследовательская </a:t>
              </a:r>
              <a:r>
                <a:rPr lang="ru-RU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деятельность</a:t>
              </a:r>
              <a:r>
                <a:rPr lang="ru-RU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endParaRPr lang="ru-RU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Это познавательно-исследовательская деятельность,  специально организуемая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взрослыми (педагогами, родителями и др.) с целью получения детьми субъективно новых для них знаний с применением доступных способов исследования. Ребёнок решает исследовательскую задачу с заранее неизвестным решением. </a:t>
              </a:r>
              <a:endParaRPr lang="ru-RU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этом 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степень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его самостоятельности </a:t>
              </a:r>
              <a:endParaRPr lang="ru-RU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может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быть разная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182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Технология проектного метода </a:t>
                </a:r>
              </a:p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 дошкольном образовательном учреждении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719981" y="1271066"/>
              <a:ext cx="10569571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latin typeface="Arial Black" panose="020B0A04020102020204" pitchFamily="34" charset="0"/>
                </a:rPr>
                <a:t>Проект </a:t>
              </a:r>
              <a:r>
                <a:rPr lang="ru-RU" sz="3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(лат. – </a:t>
              </a:r>
              <a:r>
                <a:rPr lang="en-US" sz="3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projectus) </a:t>
              </a:r>
              <a:r>
                <a:rPr lang="en-US" sz="3200" dirty="0" smtClean="0">
                  <a:latin typeface="Arial Black" panose="020B0A04020102020204" pitchFamily="34" charset="0"/>
                </a:rPr>
                <a:t>– </a:t>
              </a:r>
              <a:r>
                <a: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брошенный вперёд.</a:t>
              </a:r>
            </a:p>
            <a:p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Ориентирован на самостоятельную деятельность – индивидуальную, парную, групповую, которые участники выполняют </a:t>
              </a:r>
              <a:r>
                <a: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течение определённого отрезка времени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35801" y="3903345"/>
              <a:ext cx="8629292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Этот метод всегда предполагает </a:t>
              </a:r>
              <a:r>
                <a: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решение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какой-то </a:t>
              </a:r>
              <a:r>
                <a: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проблемы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получение результата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Этот результат </a:t>
              </a:r>
              <a:r>
                <a: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можно увидеть, осмыслить, применить в реальной жизни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7612" y="4664991"/>
              <a:ext cx="3122355" cy="2156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809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Технология проектного метода </a:t>
                </a:r>
              </a:p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 дошкольном образовательном учреждении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719981" y="1271066"/>
              <a:ext cx="10569571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практике обучения </a:t>
              </a:r>
              <a:r>
                <a:rPr lang="ru-RU" sz="3200" dirty="0" smtClean="0">
                  <a:latin typeface="Arial Black" panose="020B0A04020102020204" pitchFamily="34" charset="0"/>
                </a:rPr>
                <a:t>метод проектов 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 использоваться значительно раньше выхода в свет 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(1918 г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.) известной статьи американского педагога </a:t>
              </a:r>
            </a:p>
            <a:p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Уильяма Херда Килпатрика «Метод проектов».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19980" y="3410903"/>
              <a:ext cx="10569571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России известен ещё с 1905 года. После революции применялся в школах по личному распоряжению </a:t>
              </a:r>
            </a:p>
            <a:p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Н.К. Крупской. В 1931 году метод проектов был осуждён как чуждый советской школе и </a:t>
              </a:r>
            </a:p>
            <a:p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использовался до конца 80-х годов </a:t>
              </a:r>
            </a:p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XX 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столетия.</a:t>
              </a:r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7612" y="4664991"/>
              <a:ext cx="3122355" cy="2156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337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Технология проектного метода </a:t>
                </a:r>
              </a:p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 дошкольном образовательном учреждении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3557722" y="1180027"/>
              <a:ext cx="46701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prstClr val="black"/>
                  </a:solidFill>
                  <a:latin typeface="Arial Black" panose="020B0A04020102020204" pitchFamily="34" charset="0"/>
                </a:rPr>
                <a:t>Шесть «П» проекта</a:t>
              </a:r>
            </a:p>
          </p:txBody>
        </p:sp>
        <p:graphicFrame>
          <p:nvGraphicFramePr>
            <p:cNvPr id="24" name="Схема 23"/>
            <p:cNvGraphicFramePr/>
            <p:nvPr>
              <p:extLst>
                <p:ext uri="{D42A27DB-BD31-4B8C-83A1-F6EECF244321}">
                  <p14:modId xmlns:p14="http://schemas.microsoft.com/office/powerpoint/2010/main" val="2395498892"/>
                </p:ext>
              </p:extLst>
            </p:nvPr>
          </p:nvGraphicFramePr>
          <p:xfrm>
            <a:off x="1689315" y="1782305"/>
            <a:ext cx="8136610" cy="50756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" name="Овал 24"/>
            <p:cNvSpPr/>
            <p:nvPr/>
          </p:nvSpPr>
          <p:spPr>
            <a:xfrm>
              <a:off x="4505794" y="3134531"/>
              <a:ext cx="2421949" cy="22123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Портфолио проекта – папка, в которой собраны все рабочие материалы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7612" y="4664991"/>
              <a:ext cx="3122355" cy="2156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8713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Технология проектного метода </a:t>
                </a:r>
              </a:p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 дошкольном образовательном учреждении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850610" y="1890512"/>
              <a:ext cx="9170467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latin typeface="Arial Black" panose="020B0A04020102020204" pitchFamily="34" charset="0"/>
                </a:rPr>
                <a:t>Метод проектов – </a:t>
              </a:r>
              <a:r>
                <a: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это педагогическая технология, стержнем которой является самостоятельная деятельность детей – исследовательская, познавательная, продуктивная, в процессе которой ребёнок познаёт окружающий мир и воплощает новые знания в реальные продукты.</a:t>
              </a:r>
              <a:endParaRPr lang="ru-RU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7612" y="4664991"/>
              <a:ext cx="3122355" cy="2156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753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49290"/>
            <a:ext cx="12192000" cy="6932645"/>
            <a:chOff x="0" y="149290"/>
            <a:chExt cx="12192000" cy="693264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14929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Технология проектного метода </a:t>
                </a:r>
              </a:p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 дошкольном образовательном учреждении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850610" y="1890512"/>
              <a:ext cx="1043894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>
                  <a:latin typeface="Arial Black" panose="020B0A04020102020204" pitchFamily="34" charset="0"/>
                </a:rPr>
                <a:t>Проектная деятельность – 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это совместная учебно-познавательная, творческая 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или игровая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деятельность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учащихся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учителя и 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родителей, имеющая общую цель, согласованные методы, способы деятельности, направленная на достижение общего </a:t>
              </a:r>
              <a:r>
                <a:rPr lang="ru-RU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результата.</a:t>
              </a:r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7681" y="5086790"/>
              <a:ext cx="5100749" cy="19205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995" y="5252812"/>
              <a:ext cx="3420390" cy="1829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936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49290"/>
            <a:ext cx="12192000" cy="6858000"/>
            <a:chOff x="0" y="14929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14929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Технология проектного метода </a:t>
                </a:r>
              </a:p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 дошкольном образовательном учреждении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9580" y="2096797"/>
              <a:ext cx="3375964" cy="4910493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496047" y="1638075"/>
              <a:ext cx="7914806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Николай Евгеньевич </a:t>
              </a:r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Веракса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Александр Николаевич Веракса</a:t>
              </a:r>
            </a:p>
            <a:p>
              <a:endParaRPr lang="ru-RU" sz="2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Пособие 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для педагогов дошкольных</a:t>
              </a:r>
            </a:p>
            <a:p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учреждений</a:t>
              </a:r>
            </a:p>
            <a:p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Библиотека «Программы воспитания и</a:t>
              </a:r>
            </a:p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обучения в детском саду» под общей</a:t>
              </a:r>
            </a:p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редакцией М. А. Васильевой, В. В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Гербовой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endParaRPr lang="ru-RU" sz="2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. С. Комаровой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6090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49290"/>
            <a:ext cx="12192000" cy="6858000"/>
            <a:chOff x="0" y="14929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14929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Технология проектного метода </a:t>
                </a:r>
              </a:p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 дошкольном образовательном учреждении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500187"/>
              <a:ext cx="11385176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2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Метод </a:t>
              </a:r>
              <a:r>
                <a:rPr lang="ru-RU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проектов в последние годы получил широкое распространение в системе отечественного образования, однако в работе с дошкольниками он применяется не часто. В настоящее время не существует однозначного толкования сущностных характеристик проекта. </a:t>
              </a:r>
              <a:endPara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Проект понимается как:</a:t>
              </a:r>
              <a:endPara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>
                <a:spcAft>
                  <a:spcPts val="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ru-RU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конечный продукт, решение проблемы материального, социального, нравственного, исторического, научно-исследовательского и другого характера;</a:t>
              </a:r>
              <a:endPara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>
                <a:spcAft>
                  <a:spcPts val="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ru-RU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форма организации занятий, предусматривающая комплексный характер деятельности всех его участников по получению конкретной продукции за заданный промежуток времени;</a:t>
              </a:r>
              <a:endPara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lvl="0" indent="-342900">
                <a:spcAft>
                  <a:spcPts val="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ru-RU" sz="2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дидактическое средство активизации познавательной деятельности, развития креативности и формирования определенных личностных качеств.</a:t>
              </a:r>
              <a:endPara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163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51597" y="125919"/>
            <a:ext cx="10793506" cy="6858000"/>
            <a:chOff x="451597" y="125919"/>
            <a:chExt cx="10793506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67930" y="2036311"/>
              <a:ext cx="10097631" cy="2785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>
                  <a:latin typeface="Arial Black" panose="020B0A04020102020204" pitchFamily="34" charset="0"/>
                </a:rPr>
                <a:t>«Единственный разумный способ обучать людей </a:t>
              </a:r>
              <a:r>
                <a:rPr lang="ru-RU" sz="3200" dirty="0" smtClean="0">
                  <a:latin typeface="Arial Black" panose="020B0A04020102020204" pitchFamily="34" charset="0"/>
                </a:rPr>
                <a:t>– это </a:t>
              </a:r>
              <a:r>
                <a:rPr lang="ru-RU" sz="3200" dirty="0">
                  <a:latin typeface="Arial Black" panose="020B0A04020102020204" pitchFamily="34" charset="0"/>
                </a:rPr>
                <a:t>подавать им пример»</a:t>
              </a:r>
            </a:p>
            <a:p>
              <a:pPr lvl="3">
                <a:spcBef>
                  <a:spcPts val="900"/>
                </a:spcBef>
              </a:pPr>
              <a:endParaRPr lang="ru-RU" sz="2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3">
                <a:spcBef>
                  <a:spcPts val="900"/>
                </a:spcBef>
              </a:pPr>
              <a:r>
                <a:rPr lang="ru-RU" sz="2400" i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Альберт Эйнштейн, физик-теоретик</a:t>
              </a:r>
              <a:r>
                <a:rPr lang="ru-RU" sz="2400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endParaRPr lang="ru-RU" sz="2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3"/>
              <a:r>
                <a:rPr lang="ru-RU" sz="2400" i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один </a:t>
              </a:r>
              <a:r>
                <a:rPr lang="ru-RU" sz="2400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 основателей </a:t>
              </a:r>
              <a:r>
                <a:rPr lang="ru-RU" sz="2400" i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современной </a:t>
              </a:r>
              <a:r>
                <a:rPr lang="ru-RU" sz="2400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теоретической физики, </a:t>
              </a:r>
              <a:r>
                <a:rPr lang="ru-RU" sz="2400" i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лауреат </a:t>
              </a:r>
              <a:r>
                <a:rPr lang="ru-RU" sz="2400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Нобелевской премии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6321" y="4609946"/>
              <a:ext cx="4439240" cy="2373973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451597" y="125919"/>
              <a:ext cx="1079350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Технология проектного метода </a:t>
              </a:r>
            </a:p>
            <a:p>
              <a:r>
                <a:rPr lang="ru-RU" sz="32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в дошкольном образовательном учреждении</a:t>
              </a:r>
              <a:endParaRPr lang="ru-RU" sz="3200" i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373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96047" y="116114"/>
            <a:ext cx="10793506" cy="6698502"/>
            <a:chOff x="496047" y="116114"/>
            <a:chExt cx="10793506" cy="669850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32126" y="2378070"/>
              <a:ext cx="99277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800" dirty="0" smtClean="0">
                  <a:latin typeface="Arial Black" panose="020B0A04020102020204" pitchFamily="34" charset="0"/>
                </a:rPr>
                <a:t>Благодарю за внимание!</a:t>
              </a:r>
              <a:endParaRPr lang="ru-RU" sz="4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96047" y="116114"/>
              <a:ext cx="1079350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Исследовательская и проектная работа </a:t>
              </a:r>
            </a:p>
            <a:p>
              <a:r>
                <a:rPr lang="ru-RU" sz="32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в дошкольном образовательном учреждении</a:t>
              </a:r>
              <a:endParaRPr lang="ru-RU" sz="3200" i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25737" y="3652316"/>
              <a:ext cx="6334125" cy="3162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823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Исследовательская и проектная работа </a:t>
                </a:r>
              </a:p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 дошкольном образовательном учреждении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1404" y="4999553"/>
                <a:ext cx="2729686" cy="2148733"/>
              </a:xfrm>
              <a:prstGeom prst="rect">
                <a:avLst/>
              </a:prstGeom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340963" y="1309446"/>
              <a:ext cx="11290127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Чем отличается </a:t>
              </a:r>
              <a:r>
                <a:rPr lang="ru-RU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исследовательская деятельность от </a:t>
              </a:r>
              <a:r>
                <a:rPr lang="ru-RU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проектной деятельности</a:t>
              </a:r>
              <a:r>
                <a:rPr lang="ru-RU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>
                <a:spcBef>
                  <a:spcPts val="1200"/>
                </a:spcBef>
              </a:pP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Исследовательская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и проектная деятельность имеют общие черты, но </a:t>
              </a:r>
              <a:r>
                <a:rPr lang="ru-RU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исследование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 нацелено на </a:t>
              </a:r>
              <a:r>
                <a:rPr lang="ru-RU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поиск нового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, а </a:t>
              </a:r>
              <a:r>
                <a:rPr lang="ru-RU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проект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 – на </a:t>
              </a:r>
              <a:r>
                <a:rPr lang="ru-RU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создание продукта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отличие от проекта, исследование – 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всегда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творчество. </a:t>
              </a:r>
              <a:endParaRPr lang="ru-RU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Детская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потребность в исследовательском поиске обусловлена </a:t>
              </a:r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биологически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, ребёнок рождается исследователем.</a:t>
              </a:r>
              <a:endParaRPr lang="ru-RU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76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66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3068" y="1594813"/>
            <a:ext cx="107935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Методика организации детских исследований в дошкольном образовательном учреждении</a:t>
            </a:r>
            <a:endParaRPr lang="ru-RU" sz="44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1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Этапы исследовательской деятельности ребёнка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340963" y="1309446"/>
              <a:ext cx="11290127" cy="5170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1. Создание проблемной ситуации, формулирование темы исследования.</a:t>
              </a:r>
            </a:p>
            <a:p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2. Целеполагание.</a:t>
              </a:r>
            </a:p>
            <a:p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3. Выдвижение предположения (гипотезы).</a:t>
              </a:r>
            </a:p>
            <a:p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4. Планирование предстоящей исследовательской работы.</a:t>
              </a:r>
            </a:p>
            <a:p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5. Определение методов исследования.</a:t>
              </a:r>
            </a:p>
            <a:p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6. Сбор материала, проведение эксперимента.</a:t>
              </a:r>
            </a:p>
            <a:p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7. Обработка результатов исследования, </a:t>
              </a:r>
              <a:endParaRPr lang="ru-RU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формулирование </a:t>
              </a:r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выводов.</a:t>
              </a:r>
            </a:p>
            <a:p>
              <a:r>
                <a:rPr lang="ru-RU" sz="3000" dirty="0">
                  <a:latin typeface="Arial" panose="020B0604020202020204" pitchFamily="34" charset="0"/>
                  <a:cs typeface="Arial" panose="020B0604020202020204" pitchFamily="34" charset="0"/>
                </a:rPr>
                <a:t>8. Описание исследовательской работы, </a:t>
              </a:r>
              <a:endParaRPr lang="ru-RU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представление результатов.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6027" y="4694848"/>
            <a:ext cx="2789881" cy="21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Роль </a:t>
                </a:r>
                <a:r>
                  <a:rPr lang="ru-RU" sz="3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взрослого в исследовательской деятельности </a:t>
                </a:r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дошкольника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Какова должна </a:t>
              </a:r>
              <a:r>
                <a:rPr lang="ru-RU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быть степень </a:t>
              </a:r>
              <a:r>
                <a:rPr lang="ru-RU" sz="2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участия взрослого и содержание </a:t>
              </a:r>
              <a:r>
                <a:rPr lang="ru-RU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этого воздействия</a:t>
              </a:r>
              <a:r>
                <a:rPr lang="ru-RU" sz="28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52068" y="2424025"/>
              <a:ext cx="3214902" cy="2868566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496047" y="5292591"/>
              <a:ext cx="1113504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Рассмотрим три разные, но одинаково неблагоприятные </a:t>
              </a:r>
            </a:p>
            <a:p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развития исследовательской потребности </a:t>
              </a:r>
            </a:p>
            <a:p>
              <a:r>
                <a:rPr lang="ru-RU" sz="28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дошкольника ситуации…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96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Роль </a:t>
                </a:r>
                <a:r>
                  <a:rPr lang="ru-RU" sz="3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взрослого в исследовательской деятельности </a:t>
                </a:r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дошкольника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BA9E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Какова должна </a:t>
              </a:r>
              <a:r>
                <a:rPr lang="ru-RU" sz="2800" b="1" dirty="0">
                  <a:solidFill>
                    <a:srgbClr val="CBA9E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быть степень </a:t>
              </a:r>
              <a:r>
                <a:rPr lang="ru-RU" sz="2800" b="1" dirty="0" smtClean="0">
                  <a:solidFill>
                    <a:srgbClr val="CBA9E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участия взрослого и содержание </a:t>
              </a:r>
              <a:r>
                <a:rPr lang="ru-RU" sz="2800" b="1" dirty="0">
                  <a:solidFill>
                    <a:srgbClr val="CBA9E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этого воздействия</a:t>
              </a:r>
              <a:r>
                <a:rPr lang="ru-RU" sz="2800" b="1" dirty="0" smtClean="0">
                  <a:solidFill>
                    <a:srgbClr val="CBA9E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>
                <a:spcBef>
                  <a:spcPts val="1200"/>
                </a:spcBef>
              </a:pPr>
              <a:r>
                <a:rPr lang="ru-RU" sz="2800" u="sng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Ситуация первая</a:t>
              </a: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Ребёнок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может самостоятельно выполнить действия, и, не направляемый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руководством взрослого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не видит путей решения возникшего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препятствия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Деятельность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заканчивается, не достигнув цели.</a:t>
              </a:r>
              <a:endPara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2487" y="4735640"/>
              <a:ext cx="2378603" cy="2122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56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192000" cy="6858000"/>
              <a:chOff x="0" y="290286"/>
              <a:chExt cx="12192000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90286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96047" y="406400"/>
                <a:ext cx="107935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Роль </a:t>
                </a:r>
                <a:r>
                  <a:rPr lang="ru-RU" sz="32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взрослого в исследовательской деятельности </a:t>
                </a:r>
                <a:r>
                  <a:rPr lang="ru-RU" sz="32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дошкольника</a:t>
                </a:r>
                <a:endParaRPr lang="ru-RU" sz="3200" i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96047" y="1309446"/>
              <a:ext cx="11135044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C59E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Какова </a:t>
              </a:r>
              <a:r>
                <a:rPr lang="ru-RU" sz="2800" b="1" dirty="0">
                  <a:solidFill>
                    <a:srgbClr val="C59E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должна быть степень участия взрослого и содержание этого воздействия?</a:t>
              </a:r>
            </a:p>
            <a:p>
              <a:endPara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u="sng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Ситуация </a:t>
              </a:r>
              <a:r>
                <a:rPr lang="ru-RU" sz="2800" u="sng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вторая</a:t>
              </a: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Действия ребёнка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наталкиваются на сопротивление со стороны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взрослого (умаление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достижений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ребёнка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негативная реакция взрослого на неверно найденное решение и т.п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.). </a:t>
              </a: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ребёнка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происходит обесценивание поисковой деятельности и воспринимается такая деятельность, как ведущая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наказанию. Происходит подкрепление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отрицательными эмоциями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У </a:t>
              </a:r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ребёнка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нет желания </a:t>
              </a:r>
              <a:endPara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потребности в </a:t>
              </a:r>
              <a:r>
                <a:rPr lang="ru-RU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поисковой деятельности.</a:t>
              </a:r>
              <a:endPara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487" y="4735640"/>
            <a:ext cx="2378603" cy="21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6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1562</Words>
  <Application>Microsoft Office PowerPoint</Application>
  <PresentationFormat>Широкоэкранный</PresentationFormat>
  <Paragraphs>249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LG</dc:creator>
  <cp:lastModifiedBy>LG</cp:lastModifiedBy>
  <cp:revision>50</cp:revision>
  <dcterms:created xsi:type="dcterms:W3CDTF">2020-08-31T15:02:44Z</dcterms:created>
  <dcterms:modified xsi:type="dcterms:W3CDTF">2021-01-26T13:28:03Z</dcterms:modified>
</cp:coreProperties>
</file>